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4055" r:id="rId2"/>
  </p:sldMasterIdLst>
  <p:notesMasterIdLst>
    <p:notesMasterId r:id="rId12"/>
  </p:notesMasterIdLst>
  <p:handoutMasterIdLst>
    <p:handoutMasterId r:id="rId13"/>
  </p:handoutMasterIdLst>
  <p:sldIdLst>
    <p:sldId id="378" r:id="rId3"/>
    <p:sldId id="389" r:id="rId4"/>
    <p:sldId id="379" r:id="rId5"/>
    <p:sldId id="381" r:id="rId6"/>
    <p:sldId id="383" r:id="rId7"/>
    <p:sldId id="384" r:id="rId8"/>
    <p:sldId id="385" r:id="rId9"/>
    <p:sldId id="388" r:id="rId10"/>
    <p:sldId id="390" r:id="rId11"/>
  </p:sldIdLst>
  <p:sldSz cx="9144000" cy="6858000" type="screen4x3"/>
  <p:notesSz cx="6797675" cy="9872663"/>
  <p:defaultTextStyle>
    <a:defPPr>
      <a:defRPr lang="he-I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2E94"/>
    <a:srgbClr val="917F33"/>
    <a:srgbClr val="87873D"/>
    <a:srgbClr val="C49500"/>
    <a:srgbClr val="F79646"/>
    <a:srgbClr val="FCAB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סגנון ביניים 2 - הדגשה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סגנון ביניים 2 - הדגשה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סגנון ביניים 2 - הדגשה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סגנון ביניים 2 - הדגשה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622" autoAdjust="0"/>
    <p:restoredTop sz="84371" autoAdjust="0"/>
  </p:normalViewPr>
  <p:slideViewPr>
    <p:cSldViewPr>
      <p:cViewPr varScale="1">
        <p:scale>
          <a:sx n="94" d="100"/>
          <a:sy n="94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0070" y="1"/>
            <a:ext cx="2947607" cy="493235"/>
          </a:xfrm>
          <a:prstGeom prst="rect">
            <a:avLst/>
          </a:prstGeom>
        </p:spPr>
        <p:txBody>
          <a:bodyPr vert="horz" lIns="91793" tIns="45896" rIns="91793" bIns="45896" rtlCol="1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625" y="1"/>
            <a:ext cx="2947607" cy="493235"/>
          </a:xfrm>
          <a:prstGeom prst="rect">
            <a:avLst/>
          </a:prstGeom>
        </p:spPr>
        <p:txBody>
          <a:bodyPr vert="horz" lIns="91793" tIns="45896" rIns="91793" bIns="45896" rtlCol="1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1095476-3EDC-4620-83DF-C9DA83F650D7}" type="datetimeFigureOut">
              <a:rPr lang="he-IL"/>
              <a:pPr>
                <a:defRPr/>
              </a:pPr>
              <a:t>כ"ט/תמוז/תשפ"ג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0070" y="9377837"/>
            <a:ext cx="2947607" cy="493235"/>
          </a:xfrm>
          <a:prstGeom prst="rect">
            <a:avLst/>
          </a:prstGeom>
        </p:spPr>
        <p:txBody>
          <a:bodyPr vert="horz" lIns="91793" tIns="45896" rIns="91793" bIns="45896" rtlCol="1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625" y="9377837"/>
            <a:ext cx="2947607" cy="493235"/>
          </a:xfrm>
          <a:prstGeom prst="rect">
            <a:avLst/>
          </a:prstGeom>
        </p:spPr>
        <p:txBody>
          <a:bodyPr vert="horz" lIns="91793" tIns="45896" rIns="91793" bIns="45896" rtlCol="1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282E7D-85E8-4CD3-9D37-EA87B3250BE6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496997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693" y="1"/>
            <a:ext cx="2945983" cy="493235"/>
          </a:xfrm>
          <a:prstGeom prst="rect">
            <a:avLst/>
          </a:prstGeom>
        </p:spPr>
        <p:txBody>
          <a:bodyPr vert="horz" lIns="91793" tIns="45896" rIns="91793" bIns="45896" rtlCol="1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624" y="1"/>
            <a:ext cx="2945983" cy="493235"/>
          </a:xfrm>
          <a:prstGeom prst="rect">
            <a:avLst/>
          </a:prstGeom>
        </p:spPr>
        <p:txBody>
          <a:bodyPr vert="horz" lIns="91793" tIns="45896" rIns="91793" bIns="45896" rtlCol="1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35AA524-52D6-4999-9C2A-91CA53667730}" type="datetimeFigureOut">
              <a:rPr lang="he-IL"/>
              <a:pPr>
                <a:defRPr/>
              </a:pPr>
              <a:t>כ"ט/תמוז/תשפ"ג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8713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93" tIns="45896" rIns="91793" bIns="45896" rtlCol="1" anchor="ctr"/>
          <a:lstStyle/>
          <a:p>
            <a:pPr lvl="0"/>
            <a:endParaRPr lang="he-IL" noProof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094" y="4690511"/>
            <a:ext cx="5437491" cy="4442300"/>
          </a:xfrm>
          <a:prstGeom prst="rect">
            <a:avLst/>
          </a:prstGeom>
        </p:spPr>
        <p:txBody>
          <a:bodyPr vert="horz" lIns="91793" tIns="45896" rIns="91793" bIns="45896" rtlCol="1">
            <a:normAutofit/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693" y="9377837"/>
            <a:ext cx="2945983" cy="493235"/>
          </a:xfrm>
          <a:prstGeom prst="rect">
            <a:avLst/>
          </a:prstGeom>
        </p:spPr>
        <p:txBody>
          <a:bodyPr vert="horz" lIns="91793" tIns="45896" rIns="91793" bIns="45896" rtlCol="1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624" y="9377837"/>
            <a:ext cx="2945983" cy="493235"/>
          </a:xfrm>
          <a:prstGeom prst="rect">
            <a:avLst/>
          </a:prstGeom>
        </p:spPr>
        <p:txBody>
          <a:bodyPr vert="horz" lIns="91793" tIns="45896" rIns="91793" bIns="45896" rtlCol="1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02ADAB1-724E-43D6-9800-37BF4BF4385E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26149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6804248" y="260649"/>
            <a:ext cx="2086000" cy="648071"/>
          </a:xfrm>
        </p:spPr>
        <p:txBody>
          <a:bodyPr>
            <a:normAutofit/>
          </a:bodyPr>
          <a:lstStyle>
            <a:lvl1pPr>
              <a:defRPr sz="1800" b="1" i="1">
                <a:solidFill>
                  <a:schemeClr val="tx2"/>
                </a:solidFill>
                <a:cs typeface="+mn-cs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 hasCustomPrompt="1"/>
          </p:nvPr>
        </p:nvSpPr>
        <p:spPr/>
        <p:txBody>
          <a:bodyPr/>
          <a:lstStyle>
            <a:lvl1pPr rtl="0">
              <a:defRPr/>
            </a:lvl1pPr>
          </a:lstStyle>
          <a:p>
            <a:pPr>
              <a:defRPr/>
            </a:pPr>
            <a:fld id="{F4A69983-E1B0-4963-AB91-DBB3A905B26A}" type="datetimeFigureOut">
              <a:rPr lang="en-US"/>
              <a:pPr>
                <a:defRPr/>
              </a:pPr>
              <a:t>7/18/2023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 hasCustomPrompt="1"/>
          </p:nvPr>
        </p:nvSpPr>
        <p:spPr/>
        <p:txBody>
          <a:bodyPr/>
          <a:lstStyle>
            <a:lvl1pPr rtl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 hasCustomPrompt="1"/>
          </p:nvPr>
        </p:nvSpPr>
        <p:spPr/>
        <p:txBody>
          <a:bodyPr/>
          <a:lstStyle>
            <a:lvl1pPr rtl="0">
              <a:defRPr/>
            </a:lvl1pPr>
          </a:lstStyle>
          <a:p>
            <a:pPr>
              <a:defRPr/>
            </a:pPr>
            <a:fld id="{7E1A452A-C56F-4DAA-B8CC-7E7CC3F310D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 hasCustomPrompt="1"/>
          </p:nvPr>
        </p:nvSpPr>
        <p:spPr/>
        <p:txBody>
          <a:bodyPr/>
          <a:lstStyle>
            <a:lvl1pPr rtl="0">
              <a:defRPr/>
            </a:lvl1pPr>
          </a:lstStyle>
          <a:p>
            <a:pPr>
              <a:defRPr/>
            </a:pPr>
            <a:fld id="{4D256DA9-1304-4B5B-AD58-7ED3BC08A7DF}" type="datetimeFigureOut">
              <a:rPr lang="en-US"/>
              <a:pPr>
                <a:defRPr/>
              </a:pPr>
              <a:t>7/18/2023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 hasCustomPrompt="1"/>
          </p:nvPr>
        </p:nvSpPr>
        <p:spPr/>
        <p:txBody>
          <a:bodyPr/>
          <a:lstStyle>
            <a:lvl1pPr rtl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 hasCustomPrompt="1"/>
          </p:nvPr>
        </p:nvSpPr>
        <p:spPr/>
        <p:txBody>
          <a:bodyPr/>
          <a:lstStyle>
            <a:lvl1pPr rtl="0">
              <a:defRPr/>
            </a:lvl1pPr>
          </a:lstStyle>
          <a:p>
            <a:pPr>
              <a:defRPr/>
            </a:pPr>
            <a:fld id="{11057707-1B2A-41F6-9EA4-D9BB6C8D9A0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 hasCustomPrompt="1"/>
          </p:nvPr>
        </p:nvSpPr>
        <p:spPr/>
        <p:txBody>
          <a:bodyPr/>
          <a:lstStyle>
            <a:lvl1pPr rtl="0">
              <a:defRPr/>
            </a:lvl1pPr>
          </a:lstStyle>
          <a:p>
            <a:pPr>
              <a:defRPr/>
            </a:pPr>
            <a:fld id="{A8648E8D-20D6-46F7-9CC7-525D879A05CA}" type="datetimeFigureOut">
              <a:rPr lang="en-US"/>
              <a:pPr>
                <a:defRPr/>
              </a:pPr>
              <a:t>7/18/2023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 hasCustomPrompt="1"/>
          </p:nvPr>
        </p:nvSpPr>
        <p:spPr/>
        <p:txBody>
          <a:bodyPr/>
          <a:lstStyle>
            <a:lvl1pPr rtl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 hasCustomPrompt="1"/>
          </p:nvPr>
        </p:nvSpPr>
        <p:spPr/>
        <p:txBody>
          <a:bodyPr/>
          <a:lstStyle>
            <a:lvl1pPr rtl="0">
              <a:defRPr/>
            </a:lvl1pPr>
          </a:lstStyle>
          <a:p>
            <a:pPr>
              <a:defRPr/>
            </a:pPr>
            <a:fld id="{E4A13B14-D6E4-4258-8171-BBB67A7F612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 hasCustomPrompt="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David" pitchFamily="2" charset="-79"/>
              </a:defRPr>
            </a:lvl1pPr>
          </a:lstStyle>
          <a:p>
            <a:pPr>
              <a:defRPr/>
            </a:pPr>
            <a:fld id="{6250390A-B379-4785-8C11-B977A8C01DF6}" type="datetime8">
              <a:rPr lang="he-IL" sz="3200">
                <a:solidFill>
                  <a:prstClr val="black"/>
                </a:solidFill>
                <a:latin typeface="Arial"/>
              </a:rPr>
              <a:pPr>
                <a:defRPr/>
              </a:pPr>
              <a:t>18 יולי 23</a:t>
            </a:fld>
            <a:endParaRPr lang="he-IL" sz="3200">
              <a:solidFill>
                <a:prstClr val="black"/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 hasCustomPrompt="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David" pitchFamily="2" charset="-79"/>
              </a:defRPr>
            </a:lvl1pPr>
          </a:lstStyle>
          <a:p>
            <a:pPr>
              <a:defRPr/>
            </a:pPr>
            <a:endParaRPr lang="he-IL" sz="3200">
              <a:solidFill>
                <a:prstClr val="black"/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 hasCustomPrompt="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David" pitchFamily="2" charset="-79"/>
              </a:defRPr>
            </a:lvl1pPr>
          </a:lstStyle>
          <a:p>
            <a:pPr>
              <a:defRPr/>
            </a:pPr>
            <a:fld id="{B466673E-7251-4909-A09A-851875F8E26F}" type="slidenum">
              <a:rPr lang="he-IL" sz="3200">
                <a:solidFill>
                  <a:prstClr val="black"/>
                </a:solidFill>
                <a:latin typeface="Arial"/>
              </a:rPr>
              <a:pPr>
                <a:defRPr/>
              </a:pPr>
              <a:t>‹#›</a:t>
            </a:fld>
            <a:endParaRPr lang="he-IL" sz="320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83529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 hasCustomPrompt="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David" pitchFamily="2" charset="-79"/>
              </a:defRPr>
            </a:lvl1pPr>
          </a:lstStyle>
          <a:p>
            <a:pPr>
              <a:defRPr/>
            </a:pPr>
            <a:fld id="{ABB5002C-78C1-4CFC-967D-B99CDC62DEEB}" type="datetime8">
              <a:rPr lang="he-IL" sz="3200">
                <a:solidFill>
                  <a:prstClr val="black"/>
                </a:solidFill>
                <a:latin typeface="Arial"/>
              </a:rPr>
              <a:pPr>
                <a:defRPr/>
              </a:pPr>
              <a:t>18 יולי 23</a:t>
            </a:fld>
            <a:endParaRPr lang="he-IL" sz="3200">
              <a:solidFill>
                <a:prstClr val="black"/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 hasCustomPrompt="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David" pitchFamily="2" charset="-79"/>
              </a:defRPr>
            </a:lvl1pPr>
          </a:lstStyle>
          <a:p>
            <a:pPr>
              <a:defRPr/>
            </a:pPr>
            <a:endParaRPr lang="he-IL" sz="3200">
              <a:solidFill>
                <a:prstClr val="black"/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 hasCustomPrompt="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David" pitchFamily="2" charset="-79"/>
              </a:defRPr>
            </a:lvl1pPr>
          </a:lstStyle>
          <a:p>
            <a:pPr>
              <a:defRPr/>
            </a:pPr>
            <a:fld id="{9FED69B0-3F17-4FA8-85A5-8C0BFC91740E}" type="slidenum">
              <a:rPr lang="he-IL" sz="3200">
                <a:solidFill>
                  <a:prstClr val="black"/>
                </a:solidFill>
                <a:latin typeface="Arial"/>
              </a:rPr>
              <a:pPr>
                <a:defRPr/>
              </a:pPr>
              <a:t>‹#›</a:t>
            </a:fld>
            <a:endParaRPr lang="he-IL" sz="320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2936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 hasCustomPrompt="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David" pitchFamily="2" charset="-79"/>
              </a:defRPr>
            </a:lvl1pPr>
          </a:lstStyle>
          <a:p>
            <a:pPr>
              <a:defRPr/>
            </a:pPr>
            <a:fld id="{B73C3AB0-9A30-4CC9-81D9-6A1D8B2B51D1}" type="datetime8">
              <a:rPr lang="he-IL" sz="3200">
                <a:solidFill>
                  <a:prstClr val="black"/>
                </a:solidFill>
                <a:latin typeface="Arial"/>
              </a:rPr>
              <a:pPr>
                <a:defRPr/>
              </a:pPr>
              <a:t>18 יולי 23</a:t>
            </a:fld>
            <a:endParaRPr lang="he-IL" sz="3200">
              <a:solidFill>
                <a:prstClr val="black"/>
              </a:solidFill>
              <a:latin typeface="Arial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 hasCustomPrompt="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David" pitchFamily="2" charset="-79"/>
              </a:defRPr>
            </a:lvl1pPr>
          </a:lstStyle>
          <a:p>
            <a:pPr>
              <a:defRPr/>
            </a:pPr>
            <a:endParaRPr lang="he-IL" sz="3200">
              <a:solidFill>
                <a:prstClr val="black"/>
              </a:solidFill>
              <a:latin typeface="Arial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 hasCustomPrompt="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David" pitchFamily="2" charset="-79"/>
              </a:defRPr>
            </a:lvl1pPr>
          </a:lstStyle>
          <a:p>
            <a:pPr>
              <a:defRPr/>
            </a:pPr>
            <a:fld id="{0A1A0C0B-E4B3-45EA-91C6-1DCE8AD014AA}" type="slidenum">
              <a:rPr lang="he-IL" sz="3200">
                <a:solidFill>
                  <a:prstClr val="black"/>
                </a:solidFill>
                <a:latin typeface="Arial"/>
              </a:rPr>
              <a:pPr>
                <a:defRPr/>
              </a:pPr>
              <a:t>‹#›</a:t>
            </a:fld>
            <a:endParaRPr lang="he-IL" sz="320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77182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 hasCustomPrompt="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David" pitchFamily="2" charset="-79"/>
              </a:defRPr>
            </a:lvl1pPr>
          </a:lstStyle>
          <a:p>
            <a:pPr>
              <a:defRPr/>
            </a:pPr>
            <a:fld id="{AD285DA7-F61F-46F8-A1D3-92E4FF2FE8B7}" type="datetime8">
              <a:rPr lang="he-IL" sz="3200">
                <a:solidFill>
                  <a:prstClr val="black"/>
                </a:solidFill>
                <a:latin typeface="Arial"/>
              </a:rPr>
              <a:pPr>
                <a:defRPr/>
              </a:pPr>
              <a:t>18 יולי 23</a:t>
            </a:fld>
            <a:endParaRPr lang="he-IL" sz="3200">
              <a:solidFill>
                <a:prstClr val="black"/>
              </a:solidFill>
              <a:latin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 hasCustomPrompt="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David" pitchFamily="2" charset="-79"/>
              </a:defRPr>
            </a:lvl1pPr>
          </a:lstStyle>
          <a:p>
            <a:pPr>
              <a:defRPr/>
            </a:pPr>
            <a:endParaRPr lang="he-IL" sz="3200">
              <a:solidFill>
                <a:prstClr val="black"/>
              </a:solidFill>
              <a:latin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 hasCustomPrompt="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David" pitchFamily="2" charset="-79"/>
              </a:defRPr>
            </a:lvl1pPr>
          </a:lstStyle>
          <a:p>
            <a:pPr>
              <a:defRPr/>
            </a:pPr>
            <a:fld id="{CF008653-B6D6-408D-84CB-A25713AE22B9}" type="slidenum">
              <a:rPr lang="he-IL" sz="3200">
                <a:solidFill>
                  <a:prstClr val="black"/>
                </a:solidFill>
                <a:latin typeface="Arial"/>
              </a:rPr>
              <a:pPr>
                <a:defRPr/>
              </a:pPr>
              <a:t>‹#›</a:t>
            </a:fld>
            <a:endParaRPr lang="he-IL" sz="320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011905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 hasCustomPrompt="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David" pitchFamily="2" charset="-79"/>
              </a:defRPr>
            </a:lvl1pPr>
          </a:lstStyle>
          <a:p>
            <a:pPr>
              <a:defRPr/>
            </a:pPr>
            <a:fld id="{74312362-853A-43E4-B752-72A977966553}" type="datetime8">
              <a:rPr lang="he-IL" sz="3200">
                <a:solidFill>
                  <a:prstClr val="black"/>
                </a:solidFill>
                <a:latin typeface="Arial"/>
              </a:rPr>
              <a:pPr>
                <a:defRPr/>
              </a:pPr>
              <a:t>18 יולי 23</a:t>
            </a:fld>
            <a:endParaRPr lang="he-IL" sz="3200">
              <a:solidFill>
                <a:prstClr val="black"/>
              </a:solidFill>
              <a:latin typeface="Arial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 hasCustomPrompt="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David" pitchFamily="2" charset="-79"/>
              </a:defRPr>
            </a:lvl1pPr>
          </a:lstStyle>
          <a:p>
            <a:pPr>
              <a:defRPr/>
            </a:pPr>
            <a:endParaRPr lang="he-IL" sz="3200">
              <a:solidFill>
                <a:prstClr val="black"/>
              </a:solidFill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 hasCustomPrompt="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David" pitchFamily="2" charset="-79"/>
              </a:defRPr>
            </a:lvl1pPr>
          </a:lstStyle>
          <a:p>
            <a:pPr>
              <a:defRPr/>
            </a:pPr>
            <a:fld id="{964454CA-FA07-4BB0-B037-2CB5F7C7B24E}" type="slidenum">
              <a:rPr lang="he-IL" sz="3200">
                <a:solidFill>
                  <a:prstClr val="black"/>
                </a:solidFill>
                <a:latin typeface="Arial"/>
              </a:rPr>
              <a:pPr>
                <a:defRPr/>
              </a:pPr>
              <a:t>‹#›</a:t>
            </a:fld>
            <a:endParaRPr lang="he-IL" sz="320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049530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כותרת וטבל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בלה 2"/>
          <p:cNvSpPr>
            <a:spLocks noGrp="1"/>
          </p:cNvSpPr>
          <p:nvPr>
            <p:ph type="tbl" idx="1" hasCustomPrompt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he-IL" noProof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 hasCustomPrompt="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David" pitchFamily="2" charset="-79"/>
              </a:defRPr>
            </a:lvl1pPr>
          </a:lstStyle>
          <a:p>
            <a:pPr>
              <a:defRPr/>
            </a:pPr>
            <a:endParaRPr lang="en-US" sz="3200">
              <a:solidFill>
                <a:prstClr val="black"/>
              </a:solidFill>
              <a:latin typeface="Arial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 hasCustomPrompt="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David" pitchFamily="2" charset="-79"/>
              </a:defRPr>
            </a:lvl1pPr>
          </a:lstStyle>
          <a:p>
            <a:pPr>
              <a:defRPr/>
            </a:pPr>
            <a:endParaRPr lang="en-US" sz="3200">
              <a:solidFill>
                <a:prstClr val="black"/>
              </a:solidFill>
              <a:latin typeface="Arial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 hasCustomPrompt="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David" pitchFamily="2" charset="-79"/>
              </a:defRPr>
            </a:lvl1pPr>
          </a:lstStyle>
          <a:p>
            <a:pPr>
              <a:defRPr/>
            </a:pPr>
            <a:fld id="{82A21AC3-18E8-4453-838B-F7C5703C379E}" type="slidenum">
              <a:rPr lang="he-IL" sz="3200">
                <a:solidFill>
                  <a:prstClr val="black"/>
                </a:solidFill>
                <a:latin typeface="Arial"/>
              </a:rPr>
              <a:pPr>
                <a:defRPr/>
              </a:pPr>
              <a:t>‹#›</a:t>
            </a:fld>
            <a:endParaRPr lang="en-US" sz="320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428520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 hasCustomPrompt="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David" pitchFamily="2" charset="-79"/>
              </a:defRPr>
            </a:lvl1pPr>
          </a:lstStyle>
          <a:p>
            <a:pPr>
              <a:defRPr/>
            </a:pPr>
            <a:endParaRPr lang="en-US" sz="3200">
              <a:solidFill>
                <a:prstClr val="black"/>
              </a:solidFill>
              <a:latin typeface="Arial"/>
            </a:endParaRPr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 hasCustomPrompt="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David" pitchFamily="2" charset="-79"/>
              </a:defRPr>
            </a:lvl1pPr>
          </a:lstStyle>
          <a:p>
            <a:pPr>
              <a:defRPr/>
            </a:pPr>
            <a:endParaRPr lang="en-US" sz="3200">
              <a:solidFill>
                <a:prstClr val="black"/>
              </a:solidFill>
              <a:latin typeface="Arial"/>
            </a:endParaRPr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 hasCustomPrompt="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David" pitchFamily="2" charset="-79"/>
              </a:defRPr>
            </a:lvl1pPr>
          </a:lstStyle>
          <a:p>
            <a:pPr>
              <a:defRPr/>
            </a:pPr>
            <a:fld id="{879E4EFC-F5D5-4F21-AAE7-774EA530D3C3}" type="slidenum">
              <a:rPr lang="he-IL" sz="3200">
                <a:solidFill>
                  <a:prstClr val="black"/>
                </a:solidFill>
                <a:latin typeface="Arial"/>
              </a:rPr>
              <a:pPr>
                <a:defRPr/>
              </a:pPr>
              <a:t>‹#›</a:t>
            </a:fld>
            <a:endParaRPr lang="en-US" sz="320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929294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hasCustomPrompt="1"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3" name="מציין מיקום של תאריך 3"/>
          <p:cNvSpPr>
            <a:spLocks noGrp="1"/>
          </p:cNvSpPr>
          <p:nvPr>
            <p:ph type="dt" sz="half" idx="10" hasCustomPrompt="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מציין מיקום של כותרת תחתונה 4"/>
          <p:cNvSpPr>
            <a:spLocks noGrp="1"/>
          </p:cNvSpPr>
          <p:nvPr>
            <p:ph type="ftr" sz="quarter" idx="11" hasCustomPrompt="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מציין מיקום של מספר שקופית 5"/>
          <p:cNvSpPr>
            <a:spLocks noGrp="1"/>
          </p:cNvSpPr>
          <p:nvPr>
            <p:ph type="sldNum" sz="quarter" idx="12" hasCustomPrompt="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867A730-0355-4608-A20D-38A9A5F5F97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 hasCustomPrompt="1"/>
          </p:nvPr>
        </p:nvSpPr>
        <p:spPr/>
        <p:txBody>
          <a:bodyPr/>
          <a:lstStyle>
            <a:lvl1pPr rtl="0">
              <a:defRPr/>
            </a:lvl1pPr>
          </a:lstStyle>
          <a:p>
            <a:pPr>
              <a:defRPr/>
            </a:pPr>
            <a:fld id="{D432A69E-3466-49E4-A219-44873861E202}" type="datetimeFigureOut">
              <a:rPr lang="en-US"/>
              <a:pPr>
                <a:defRPr/>
              </a:pPr>
              <a:t>7/18/2023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 hasCustomPrompt="1"/>
          </p:nvPr>
        </p:nvSpPr>
        <p:spPr/>
        <p:txBody>
          <a:bodyPr/>
          <a:lstStyle>
            <a:lvl1pPr rtl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 hasCustomPrompt="1"/>
          </p:nvPr>
        </p:nvSpPr>
        <p:spPr/>
        <p:txBody>
          <a:bodyPr/>
          <a:lstStyle>
            <a:lvl1pPr rtl="0">
              <a:defRPr/>
            </a:lvl1pPr>
          </a:lstStyle>
          <a:p>
            <a:pPr>
              <a:defRPr/>
            </a:pPr>
            <a:fld id="{AD3BF057-268E-4622-ABB3-A80D6F575D5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 hasCustomPrompt="1"/>
          </p:nvPr>
        </p:nvSpPr>
        <p:spPr/>
        <p:txBody>
          <a:bodyPr/>
          <a:lstStyle>
            <a:lvl1pPr rtl="0">
              <a:defRPr/>
            </a:lvl1pPr>
          </a:lstStyle>
          <a:p>
            <a:pPr>
              <a:defRPr/>
            </a:pPr>
            <a:fld id="{E7055D9D-C1C1-4DA7-810B-D5D738A4970F}" type="datetimeFigureOut">
              <a:rPr lang="en-US"/>
              <a:pPr>
                <a:defRPr/>
              </a:pPr>
              <a:t>7/18/2023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 hasCustomPrompt="1"/>
          </p:nvPr>
        </p:nvSpPr>
        <p:spPr/>
        <p:txBody>
          <a:bodyPr/>
          <a:lstStyle>
            <a:lvl1pPr rtl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 hasCustomPrompt="1"/>
          </p:nvPr>
        </p:nvSpPr>
        <p:spPr/>
        <p:txBody>
          <a:bodyPr/>
          <a:lstStyle>
            <a:lvl1pPr rtl="0">
              <a:defRPr/>
            </a:lvl1pPr>
          </a:lstStyle>
          <a:p>
            <a:pPr>
              <a:defRPr/>
            </a:pPr>
            <a:fld id="{8BCF0DC9-E29B-4C31-9870-B1DD096E461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 hasCustomPrompt="1"/>
          </p:nvPr>
        </p:nvSpPr>
        <p:spPr/>
        <p:txBody>
          <a:bodyPr/>
          <a:lstStyle>
            <a:lvl1pPr rtl="0">
              <a:defRPr/>
            </a:lvl1pPr>
          </a:lstStyle>
          <a:p>
            <a:pPr>
              <a:defRPr/>
            </a:pPr>
            <a:fld id="{6BD2BE0C-9B3A-4251-AFC8-02DE22C92C1A}" type="datetimeFigureOut">
              <a:rPr lang="en-US"/>
              <a:pPr>
                <a:defRPr/>
              </a:pPr>
              <a:t>7/18/2023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 hasCustomPrompt="1"/>
          </p:nvPr>
        </p:nvSpPr>
        <p:spPr/>
        <p:txBody>
          <a:bodyPr/>
          <a:lstStyle>
            <a:lvl1pPr rtl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 hasCustomPrompt="1"/>
          </p:nvPr>
        </p:nvSpPr>
        <p:spPr/>
        <p:txBody>
          <a:bodyPr/>
          <a:lstStyle>
            <a:lvl1pPr rtl="0">
              <a:defRPr/>
            </a:lvl1pPr>
          </a:lstStyle>
          <a:p>
            <a:pPr>
              <a:defRPr/>
            </a:pPr>
            <a:fld id="{2BC7B16A-1FE8-4FBF-B2F1-07882876E3B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 hasCustomPrompt="1"/>
          </p:nvPr>
        </p:nvSpPr>
        <p:spPr/>
        <p:txBody>
          <a:bodyPr/>
          <a:lstStyle>
            <a:lvl1pPr rtl="0">
              <a:defRPr/>
            </a:lvl1pPr>
          </a:lstStyle>
          <a:p>
            <a:pPr>
              <a:defRPr/>
            </a:pPr>
            <a:fld id="{9E83B025-E54F-45F4-BA02-4CB9EDD47663}" type="datetimeFigureOut">
              <a:rPr lang="en-US"/>
              <a:pPr>
                <a:defRPr/>
              </a:pPr>
              <a:t>7/18/2023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 hasCustomPrompt="1"/>
          </p:nvPr>
        </p:nvSpPr>
        <p:spPr/>
        <p:txBody>
          <a:bodyPr/>
          <a:lstStyle>
            <a:lvl1pPr rtl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 hasCustomPrompt="1"/>
          </p:nvPr>
        </p:nvSpPr>
        <p:spPr/>
        <p:txBody>
          <a:bodyPr/>
          <a:lstStyle>
            <a:lvl1pPr rtl="0">
              <a:defRPr/>
            </a:lvl1pPr>
          </a:lstStyle>
          <a:p>
            <a:pPr>
              <a:defRPr/>
            </a:pPr>
            <a:fld id="{11A15C05-7EEC-4BEC-B5B9-C1F9C9A98BD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 hasCustomPrompt="1"/>
          </p:nvPr>
        </p:nvSpPr>
        <p:spPr/>
        <p:txBody>
          <a:bodyPr/>
          <a:lstStyle>
            <a:lvl1pPr rtl="0">
              <a:defRPr/>
            </a:lvl1pPr>
          </a:lstStyle>
          <a:p>
            <a:pPr>
              <a:defRPr/>
            </a:pPr>
            <a:fld id="{77E9C014-58C6-4C1C-9ABF-51AF6CC59F52}" type="datetimeFigureOut">
              <a:rPr lang="en-US"/>
              <a:pPr>
                <a:defRPr/>
              </a:pPr>
              <a:t>7/18/2023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 hasCustomPrompt="1"/>
          </p:nvPr>
        </p:nvSpPr>
        <p:spPr/>
        <p:txBody>
          <a:bodyPr/>
          <a:lstStyle>
            <a:lvl1pPr rtl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 hasCustomPrompt="1"/>
          </p:nvPr>
        </p:nvSpPr>
        <p:spPr/>
        <p:txBody>
          <a:bodyPr/>
          <a:lstStyle>
            <a:lvl1pPr rtl="0">
              <a:defRPr/>
            </a:lvl1pPr>
          </a:lstStyle>
          <a:p>
            <a:pPr>
              <a:defRPr/>
            </a:pPr>
            <a:fld id="{D9B5A14B-D3B2-4781-8E8F-34FF6B6FAAE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 hasCustomPrompt="1"/>
          </p:nvPr>
        </p:nvSpPr>
        <p:spPr/>
        <p:txBody>
          <a:bodyPr/>
          <a:lstStyle>
            <a:lvl1pPr rtl="0">
              <a:defRPr/>
            </a:lvl1pPr>
          </a:lstStyle>
          <a:p>
            <a:pPr>
              <a:defRPr/>
            </a:pPr>
            <a:fld id="{2AEDC80C-853E-4E46-8CC7-5F22E5D045A0}" type="datetimeFigureOut">
              <a:rPr lang="en-US"/>
              <a:pPr>
                <a:defRPr/>
              </a:pPr>
              <a:t>7/18/2023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 hasCustomPrompt="1"/>
          </p:nvPr>
        </p:nvSpPr>
        <p:spPr/>
        <p:txBody>
          <a:bodyPr/>
          <a:lstStyle>
            <a:lvl1pPr rtl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 hasCustomPrompt="1"/>
          </p:nvPr>
        </p:nvSpPr>
        <p:spPr/>
        <p:txBody>
          <a:bodyPr/>
          <a:lstStyle>
            <a:lvl1pPr rtl="0">
              <a:defRPr/>
            </a:lvl1pPr>
          </a:lstStyle>
          <a:p>
            <a:pPr>
              <a:defRPr/>
            </a:pPr>
            <a:fld id="{353CA081-B56D-4E80-BF2E-90C6BF90568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 hasCustomPrompt="1"/>
          </p:nvPr>
        </p:nvSpPr>
        <p:spPr/>
        <p:txBody>
          <a:bodyPr/>
          <a:lstStyle>
            <a:lvl1pPr rtl="0">
              <a:defRPr/>
            </a:lvl1pPr>
          </a:lstStyle>
          <a:p>
            <a:pPr>
              <a:defRPr/>
            </a:pPr>
            <a:fld id="{5E3DCF33-3ADE-4BE6-8EB3-8531C5AC5BAA}" type="datetimeFigureOut">
              <a:rPr lang="en-US"/>
              <a:pPr>
                <a:defRPr/>
              </a:pPr>
              <a:t>7/18/2023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 hasCustomPrompt="1"/>
          </p:nvPr>
        </p:nvSpPr>
        <p:spPr/>
        <p:txBody>
          <a:bodyPr/>
          <a:lstStyle>
            <a:lvl1pPr rtl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 hasCustomPrompt="1"/>
          </p:nvPr>
        </p:nvSpPr>
        <p:spPr/>
        <p:txBody>
          <a:bodyPr/>
          <a:lstStyle>
            <a:lvl1pPr rtl="0">
              <a:defRPr/>
            </a:lvl1pPr>
          </a:lstStyle>
          <a:p>
            <a:pPr>
              <a:defRPr/>
            </a:pPr>
            <a:fld id="{B6110D90-EA6A-49C4-8980-F9C0664F65C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 hasCustomPrompt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 hasCustomPrompt="1"/>
          </p:nvPr>
        </p:nvSpPr>
        <p:spPr/>
        <p:txBody>
          <a:bodyPr/>
          <a:lstStyle>
            <a:lvl1pPr rtl="0">
              <a:defRPr/>
            </a:lvl1pPr>
          </a:lstStyle>
          <a:p>
            <a:pPr>
              <a:defRPr/>
            </a:pPr>
            <a:fld id="{D69EEE2E-1F06-492B-9D7B-600EDAD5A456}" type="datetimeFigureOut">
              <a:rPr lang="en-US"/>
              <a:pPr>
                <a:defRPr/>
              </a:pPr>
              <a:t>7/18/2023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 hasCustomPrompt="1"/>
          </p:nvPr>
        </p:nvSpPr>
        <p:spPr/>
        <p:txBody>
          <a:bodyPr/>
          <a:lstStyle>
            <a:lvl1pPr rtl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 hasCustomPrompt="1"/>
          </p:nvPr>
        </p:nvSpPr>
        <p:spPr/>
        <p:txBody>
          <a:bodyPr/>
          <a:lstStyle>
            <a:lvl1pPr rtl="0">
              <a:defRPr/>
            </a:lvl1pPr>
          </a:lstStyle>
          <a:p>
            <a:pPr>
              <a:defRPr/>
            </a:pPr>
            <a:fld id="{17DBF0E6-FA41-4B99-AF35-1C068C2BD40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3.jpeg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מציין מיקום של כותרת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075" name="מציין מיקום טקסט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סגנונות טקסט של תבנית בסיס</a:t>
            </a:r>
            <a:endParaRPr lang="en-US"/>
          </a:p>
          <a:p>
            <a:pPr lvl="1"/>
            <a:r>
              <a:rPr lang="he-IL"/>
              <a:t>רמה שנייה</a:t>
            </a:r>
            <a:endParaRPr lang="en-US"/>
          </a:p>
          <a:p>
            <a:pPr lvl="2"/>
            <a:r>
              <a:rPr lang="he-IL"/>
              <a:t>רמה שלישית</a:t>
            </a:r>
            <a:endParaRPr lang="en-US"/>
          </a:p>
          <a:p>
            <a:pPr lvl="3"/>
            <a:r>
              <a:rPr lang="he-IL"/>
              <a:t>רמה רביעית</a:t>
            </a:r>
            <a:endParaRPr lang="en-US"/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FFE90E5-1BCD-4E28-8339-3A9E3C7AF369}" type="datetimeFigureOut">
              <a:rPr lang="en-US"/>
              <a:pPr>
                <a:defRPr/>
              </a:pPr>
              <a:t>7/18/2023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rtl="0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94313F8F-AB96-46E9-B872-3CA17219F35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כותרת 1"/>
          <p:cNvSpPr txBox="1">
            <a:spLocks/>
          </p:cNvSpPr>
          <p:nvPr/>
        </p:nvSpPr>
        <p:spPr>
          <a:xfrm>
            <a:off x="6804025" y="260350"/>
            <a:ext cx="2085975" cy="6477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="1" i="1">
                <a:solidFill>
                  <a:schemeClr val="tx2"/>
                </a:solidFill>
                <a:cs typeface="+mn-cs"/>
              </a:defRPr>
            </a:lvl1pPr>
          </a:lstStyle>
          <a:p>
            <a:pPr algn="ctr" rtl="0" fontAlgn="auto">
              <a:spcAft>
                <a:spcPts val="0"/>
              </a:spcAft>
              <a:defRPr/>
            </a:pPr>
            <a:r>
              <a:rPr lang="he-IL">
                <a:latin typeface="+mj-lt"/>
                <a:ea typeface="+mj-ea"/>
              </a:rPr>
              <a:t>חטיבת משאבי אנוש</a:t>
            </a:r>
            <a:endParaRPr lang="en-US" dirty="0">
              <a:latin typeface="+mj-lt"/>
              <a:ea typeface="+mj-ea"/>
            </a:endParaRPr>
          </a:p>
        </p:txBody>
      </p:sp>
      <p:pic>
        <p:nvPicPr>
          <p:cNvPr id="3080" name="Picture 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31" r:id="rId1"/>
    <p:sldLayoutId id="2147484032" r:id="rId2"/>
    <p:sldLayoutId id="2147484033" r:id="rId3"/>
    <p:sldLayoutId id="2147484034" r:id="rId4"/>
    <p:sldLayoutId id="2147484035" r:id="rId5"/>
    <p:sldLayoutId id="2147484036" r:id="rId6"/>
    <p:sldLayoutId id="2147484037" r:id="rId7"/>
    <p:sldLayoutId id="2147484038" r:id="rId8"/>
    <p:sldLayoutId id="2147484039" r:id="rId9"/>
    <p:sldLayoutId id="2147484040" r:id="rId10"/>
    <p:sldLayoutId id="214748404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2199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6" r:id="rId1"/>
    <p:sldLayoutId id="2147484057" r:id="rId2"/>
    <p:sldLayoutId id="2147484058" r:id="rId3"/>
    <p:sldLayoutId id="2147484059" r:id="rId4"/>
    <p:sldLayoutId id="2147484060" r:id="rId5"/>
    <p:sldLayoutId id="2147484061" r:id="rId6"/>
    <p:sldLayoutId id="2147484062" r:id="rId7"/>
    <p:sldLayoutId id="2147484063" r:id="rId8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pschools.haifanet.org.il/urim/DocLib22/&#1489;&#1496;&#1495;&#1493;&#1503;.asp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hnn.co.il/pics/gal672/690_11770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signshop.co.il/product-p-33/&#1513;&#1500;&#1496;-&#1513;&#1497;&#1501;-&#1500;&#1489;-&#1500;&#1488;&#1491;&#1501;/&#1495;&#1508;&#1509;-&#1495;&#1513;&#1493;&#1491;.-S1017--/&#1513;&#1500;&#1496;&#1497;-&#1489;&#1496;&#1497;&#1495;&#1493;&#1514;-&#1489;&#1506;&#1489;&#1493;&#1491;&#1492;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co.il/imgres?imgurl=http://www.rashum.com/media/796/%D7%A9%D7%9C%D7%99%D7%97%D7%AA%20%D7%93%D7%95%D7%90%D7%A8%20%D7%90%D7%9C%D7%A7%D7%98%D7%A8%D7%95%D7%A0%D7%99%20%D7%A8%D7%A9%D7%95%D7%9D%202.jpg&amp;imgrefurl=http://www.rashum.com/%D7%90%D7%95%D7%93%D7%95%D7%AA/%D7%A9%D7%A8%D7%95%D7%AA%D7%99-%D7%A8%D7%A9%D7%95%D7%9D%D7%A7%D7%95%D7%9D/%D7%9E%D7%A9%D7%9C%D7%95%D7%97-%D7%93%D7%95%D7%90%D7%A8-%D7%90%D7%9C%D7%A7%D7%98%D7%A8%D7%95%D7%A0%D7%99-%D7%A8%D7%A9%D7%95%D7%9D.aspx&amp;usg=__MUtiO44n1xrxMwAolrMmzJw8mlo=&amp;h=300&amp;w=400&amp;sz=27&amp;hl=iw&amp;start=11&amp;zoom=1&amp;tbnid=lvhXv7Iw4r6QyM:&amp;tbnh=93&amp;tbnw=124&amp;ei=Fgs5T83pKY3JswbBnbCWDA&amp;prev=/search?q=%D7%93%D7%95%D7%90%D7%A8&amp;um=1&amp;hl=iw&amp;safe=active&amp;sa=N&amp;gbv=2&amp;tbm=isch&amp;um=1&amp;itbs=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ogle.co.il/imgres?imgurl=http://www.911il.com/wp-content/uploads/2010/08/2812_173201.jpg&amp;imgrefurl=http://www.911il.com/20/10/2010&amp;usg=__qQ-yU-1sTwZLyKFIRr_uoWYkFzc=&amp;h=600&amp;w=800&amp;sz=74&amp;hl=iw&amp;start=77&amp;zoom=1&amp;tbnid=jzjIjwymxf6P7M:&amp;tbnh=107&amp;tbnw=143&amp;ei=Ugg5T-XAL9DEsgbHk8WyDA&amp;prev=/search?q=%D7%A9%D7%A8%D7%99%D7%A4%D7%94&amp;start=60&amp;um=1&amp;hl=iw&amp;safe=active&amp;sa=N&amp;gbv=2&amp;tbm=isch&amp;um=1&amp;itbs=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08561" y="1218456"/>
            <a:ext cx="8435280" cy="1152128"/>
          </a:xfrm>
        </p:spPr>
        <p:txBody>
          <a:bodyPr/>
          <a:lstStyle/>
          <a:p>
            <a:pPr marL="0" indent="0" algn="ctr">
              <a:buNone/>
            </a:pPr>
            <a:r>
              <a:rPr lang="he-IL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מחלקת הביטחון</a:t>
            </a:r>
            <a:endParaRPr lang="en-US" sz="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Picture 0" descr="soroka_logo_final.emf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44208" y="188640"/>
            <a:ext cx="2433836" cy="1008112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399" y="2678147"/>
            <a:ext cx="4335561" cy="3258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9785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solidFill>
                  <a:schemeClr val="bg2"/>
                </a:solidFill>
              </a:rPr>
              <a:t>פילוסופיית אבטחה 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3568" y="1556792"/>
            <a:ext cx="8352928" cy="5112568"/>
          </a:xfrm>
        </p:spPr>
        <p:txBody>
          <a:bodyPr/>
          <a:lstStyle/>
          <a:p>
            <a:pPr marL="0" indent="0" algn="r">
              <a:buNone/>
            </a:pPr>
            <a:r>
              <a:rPr lang="he-IL" sz="1800" b="1" dirty="0" smtClean="0">
                <a:solidFill>
                  <a:srgbClr val="002060"/>
                </a:solidFill>
              </a:rPr>
              <a:t>יחידת האבטחה של המרכז הרפואי פועלת 24 שעות </a:t>
            </a:r>
            <a:r>
              <a:rPr lang="he-IL" sz="1800" b="1" dirty="0" smtClean="0">
                <a:solidFill>
                  <a:srgbClr val="002060"/>
                </a:solidFill>
              </a:rPr>
              <a:t>ביממה, </a:t>
            </a:r>
            <a:r>
              <a:rPr lang="he-IL" sz="1800" b="1" dirty="0" smtClean="0">
                <a:solidFill>
                  <a:srgbClr val="002060"/>
                </a:solidFill>
              </a:rPr>
              <a:t>ליחידה יש: </a:t>
            </a:r>
            <a:r>
              <a:rPr lang="en-US" sz="1800" b="1" dirty="0" smtClean="0">
                <a:solidFill>
                  <a:srgbClr val="002060"/>
                </a:solidFill>
              </a:rPr>
              <a:t> </a:t>
            </a:r>
            <a:endParaRPr lang="he-IL" sz="1400" dirty="0"/>
          </a:p>
          <a:p>
            <a:pPr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he-IL" sz="1400" dirty="0" smtClean="0">
                <a:solidFill>
                  <a:srgbClr val="000000"/>
                </a:solidFill>
                <a:latin typeface="Arial" pitchFamily="34" charset="0"/>
              </a:rPr>
              <a:t>מוקד </a:t>
            </a:r>
            <a:r>
              <a:rPr lang="he-IL" sz="1400" dirty="0">
                <a:solidFill>
                  <a:srgbClr val="000000"/>
                </a:solidFill>
                <a:latin typeface="Arial" pitchFamily="34" charset="0"/>
              </a:rPr>
              <a:t>אבטחה המאויש 24 שעות </a:t>
            </a:r>
            <a:r>
              <a:rPr lang="he-IL" sz="1400" dirty="0" smtClean="0">
                <a:solidFill>
                  <a:srgbClr val="000000"/>
                </a:solidFill>
                <a:latin typeface="Arial" pitchFamily="34" charset="0"/>
              </a:rPr>
              <a:t>ביממה, </a:t>
            </a:r>
            <a:r>
              <a:rPr lang="he-IL" sz="1400" dirty="0">
                <a:solidFill>
                  <a:srgbClr val="000000"/>
                </a:solidFill>
                <a:latin typeface="Arial" pitchFamily="34" charset="0"/>
              </a:rPr>
              <a:t>ומצויד בכל הטכנולוגיה הנדרשת לשליטה מלאה ויכולת יצירת קשר עם כוחות חירום </a:t>
            </a:r>
            <a:r>
              <a:rPr lang="he-IL" sz="1400" dirty="0" smtClean="0">
                <a:solidFill>
                  <a:srgbClr val="000000"/>
                </a:solidFill>
                <a:latin typeface="Arial" pitchFamily="34" charset="0"/>
              </a:rPr>
              <a:t>והצלה טלפון מספר: </a:t>
            </a:r>
            <a:r>
              <a:rPr lang="he-IL" sz="1400" dirty="0">
                <a:solidFill>
                  <a:srgbClr val="000000"/>
                </a:solidFill>
                <a:latin typeface="Arial" pitchFamily="34" charset="0"/>
              </a:rPr>
              <a:t>08-6400299</a:t>
            </a:r>
            <a:r>
              <a:rPr lang="he-IL" sz="1400" dirty="0" smtClean="0">
                <a:solidFill>
                  <a:srgbClr val="000000"/>
                </a:solidFill>
                <a:latin typeface="Arial" pitchFamily="34" charset="0"/>
              </a:rPr>
              <a:t>.</a:t>
            </a:r>
          </a:p>
          <a:p>
            <a:pPr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endParaRPr lang="en-US" sz="1400" dirty="0">
              <a:solidFill>
                <a:srgbClr val="000000"/>
              </a:solidFill>
              <a:latin typeface="Arial" pitchFamily="34" charset="0"/>
            </a:endParaRPr>
          </a:p>
          <a:p>
            <a:pPr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he-IL" sz="1400" dirty="0" smtClean="0">
                <a:solidFill>
                  <a:srgbClr val="000000"/>
                </a:solidFill>
                <a:latin typeface="Arial" pitchFamily="34" charset="0"/>
              </a:rPr>
              <a:t>צוות </a:t>
            </a:r>
            <a:r>
              <a:rPr lang="he-IL" sz="1400" dirty="0">
                <a:solidFill>
                  <a:srgbClr val="000000"/>
                </a:solidFill>
                <a:latin typeface="Arial" pitchFamily="34" charset="0"/>
              </a:rPr>
              <a:t>מקצועי </a:t>
            </a:r>
            <a:r>
              <a:rPr lang="he-IL" sz="1400" dirty="0" err="1" smtClean="0">
                <a:solidFill>
                  <a:srgbClr val="000000"/>
                </a:solidFill>
                <a:latin typeface="Arial" pitchFamily="34" charset="0"/>
              </a:rPr>
              <a:t>איכותי,מאבטחים</a:t>
            </a:r>
            <a:r>
              <a:rPr lang="he-IL" sz="1400" dirty="0">
                <a:solidFill>
                  <a:srgbClr val="000000"/>
                </a:solidFill>
                <a:latin typeface="Arial" pitchFamily="34" charset="0"/>
              </a:rPr>
              <a:t>, פקחי אבטחה מקצועיים, מנהל משמרת ומפעיל שעברו הכשרה, מוסמכים ועברו השתלמויות במהלך השנה</a:t>
            </a:r>
            <a:r>
              <a:rPr lang="he-IL" sz="1400" dirty="0" smtClean="0">
                <a:solidFill>
                  <a:srgbClr val="000000"/>
                </a:solidFill>
                <a:latin typeface="Arial" pitchFamily="34" charset="0"/>
              </a:rPr>
              <a:t>.</a:t>
            </a:r>
          </a:p>
          <a:p>
            <a:pPr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endParaRPr lang="en-US" sz="1400" dirty="0">
              <a:solidFill>
                <a:srgbClr val="000000"/>
              </a:solidFill>
              <a:latin typeface="Arial" pitchFamily="34" charset="0"/>
            </a:endParaRPr>
          </a:p>
          <a:p>
            <a:pPr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he-IL" sz="1400" dirty="0" smtClean="0">
                <a:solidFill>
                  <a:srgbClr val="000000"/>
                </a:solidFill>
                <a:latin typeface="Arial" pitchFamily="34" charset="0"/>
              </a:rPr>
              <a:t>טכנולוגיה </a:t>
            </a:r>
            <a:r>
              <a:rPr lang="he-IL" sz="1400" dirty="0">
                <a:solidFill>
                  <a:srgbClr val="000000"/>
                </a:solidFill>
                <a:latin typeface="Arial" pitchFamily="34" charset="0"/>
              </a:rPr>
              <a:t>המאפשרת בקרה, פיקוח וניטור בזמן אמת ותגובה </a:t>
            </a:r>
            <a:r>
              <a:rPr lang="he-IL" sz="1400" dirty="0" err="1">
                <a:solidFill>
                  <a:srgbClr val="000000"/>
                </a:solidFill>
                <a:latin typeface="Arial" pitchFamily="34" charset="0"/>
              </a:rPr>
              <a:t>מיידית</a:t>
            </a:r>
            <a:r>
              <a:rPr lang="he-IL" sz="14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he-IL" sz="1400" dirty="0" smtClean="0">
                <a:solidFill>
                  <a:srgbClr val="000000"/>
                </a:solidFill>
                <a:latin typeface="Arial" pitchFamily="34" charset="0"/>
              </a:rPr>
              <a:t>לאירועים.</a:t>
            </a:r>
            <a:endParaRPr lang="en-US" sz="1400" dirty="0">
              <a:solidFill>
                <a:srgbClr val="000000"/>
              </a:solidFill>
              <a:latin typeface="Arial" pitchFamily="34" charset="0"/>
            </a:endParaRPr>
          </a:p>
          <a:p>
            <a:pPr marL="0" indent="0" algn="r">
              <a:buNone/>
            </a:pPr>
            <a:endParaRPr lang="he-IL" sz="1400" dirty="0"/>
          </a:p>
          <a:p>
            <a:pPr marL="0" indent="0" algn="r">
              <a:buNone/>
            </a:pPr>
            <a:r>
              <a:rPr lang="he-IL" sz="1800" b="1" dirty="0">
                <a:solidFill>
                  <a:srgbClr val="002060"/>
                </a:solidFill>
              </a:rPr>
              <a:t>מערכת האבטחה פועלת עם 3 טבעות אבטחה:</a:t>
            </a:r>
            <a:endParaRPr lang="en-US" sz="1400" b="1" dirty="0" smtClean="0">
              <a:solidFill>
                <a:srgbClr val="002060"/>
              </a:solidFill>
            </a:endParaRPr>
          </a:p>
          <a:p>
            <a:pPr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he-IL" sz="1400" dirty="0">
                <a:solidFill>
                  <a:srgbClr val="000000"/>
                </a:solidFill>
                <a:latin typeface="Arial" pitchFamily="34" charset="0"/>
              </a:rPr>
              <a:t>טבעת אבטחה חיצונית </a:t>
            </a:r>
            <a:r>
              <a:rPr lang="he-IL" sz="1400" dirty="0" smtClean="0">
                <a:solidFill>
                  <a:srgbClr val="000000"/>
                </a:solidFill>
                <a:latin typeface="Arial" pitchFamily="34" charset="0"/>
              </a:rPr>
              <a:t>– שערים.</a:t>
            </a:r>
            <a:endParaRPr lang="he-IL" sz="1400" dirty="0">
              <a:solidFill>
                <a:srgbClr val="000000"/>
              </a:solidFill>
              <a:latin typeface="Arial" pitchFamily="34" charset="0"/>
            </a:endParaRPr>
          </a:p>
          <a:p>
            <a:pPr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he-IL" sz="1400" dirty="0">
                <a:solidFill>
                  <a:srgbClr val="000000"/>
                </a:solidFill>
                <a:latin typeface="Arial" pitchFamily="34" charset="0"/>
              </a:rPr>
              <a:t>טבעת אבטחה שנייה - מנהלת סיורים ומשמרת.</a:t>
            </a:r>
          </a:p>
          <a:p>
            <a:pPr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he-IL" sz="1400" dirty="0">
                <a:solidFill>
                  <a:srgbClr val="000000"/>
                </a:solidFill>
                <a:latin typeface="Arial" pitchFamily="34" charset="0"/>
              </a:rPr>
              <a:t>טבעת אבטחה שלישית - תחנות פנימיות ומרכז </a:t>
            </a:r>
            <a:r>
              <a:rPr lang="he-IL" sz="1400" dirty="0" smtClean="0">
                <a:solidFill>
                  <a:srgbClr val="000000"/>
                </a:solidFill>
                <a:latin typeface="Arial" pitchFamily="34" charset="0"/>
              </a:rPr>
              <a:t>אבטחה.</a:t>
            </a:r>
            <a:endParaRPr lang="he-IL" sz="1400" dirty="0">
              <a:solidFill>
                <a:srgbClr val="000000"/>
              </a:solidFill>
              <a:latin typeface="Arial" pitchFamily="34" charset="0"/>
            </a:endParaRPr>
          </a:p>
          <a:p>
            <a:pPr marL="0" indent="0" algn="r">
              <a:buNone/>
            </a:pPr>
            <a:endParaRPr lang="he-IL" sz="1400" dirty="0"/>
          </a:p>
          <a:p>
            <a:pPr marL="0" indent="0" algn="r">
              <a:buNone/>
            </a:pPr>
            <a:r>
              <a:rPr lang="he-IL" sz="1400" b="1" dirty="0">
                <a:solidFill>
                  <a:srgbClr val="002060"/>
                </a:solidFill>
              </a:rPr>
              <a:t>פעילות: </a:t>
            </a:r>
            <a:r>
              <a:rPr lang="he-IL" sz="1400" dirty="0"/>
              <a:t>אבטחת מבנים וציוד, אבטחה אישית, סדר ציבורי, אבטחת מידע ופעילות יזומה (ביקורות, תרגילים והדרכה</a:t>
            </a:r>
            <a:r>
              <a:rPr lang="he-IL" sz="1400" dirty="0" smtClean="0"/>
              <a:t>).</a:t>
            </a:r>
            <a:endParaRPr lang="en-US" sz="1400" dirty="0" smtClean="0"/>
          </a:p>
          <a:p>
            <a:pPr marL="0" indent="0" algn="r">
              <a:buNone/>
            </a:pPr>
            <a:endParaRPr lang="he-IL" sz="1400" dirty="0"/>
          </a:p>
          <a:p>
            <a:pPr marL="0" indent="0" algn="r">
              <a:buNone/>
            </a:pPr>
            <a:r>
              <a:rPr lang="he-IL" sz="1400" b="1" dirty="0">
                <a:solidFill>
                  <a:srgbClr val="002060"/>
                </a:solidFill>
              </a:rPr>
              <a:t>אחריות: </a:t>
            </a:r>
            <a:r>
              <a:rPr lang="he-IL" sz="1400" dirty="0"/>
              <a:t>לאפשר ליחידות לבצע את עבודתן כדבר שבשגרה ובחירום, ללא הפרעות ולעשות זאת בבטחה.</a:t>
            </a:r>
          </a:p>
          <a:p>
            <a:pPr marL="0" indent="0" algn="r">
              <a:buNone/>
            </a:pPr>
            <a:r>
              <a:rPr lang="he-IL" sz="1400" dirty="0"/>
              <a:t>להעניק תחושת ביטחון אישית ורמת שירות גבוהה לכל מי שנמצא בשטח בית </a:t>
            </a:r>
            <a:r>
              <a:rPr lang="he-IL" sz="1400" dirty="0" err="1" smtClean="0"/>
              <a:t>החולים,כדי</a:t>
            </a:r>
            <a:r>
              <a:rPr lang="he-IL" sz="1400" dirty="0" smtClean="0"/>
              <a:t> </a:t>
            </a:r>
            <a:r>
              <a:rPr lang="he-IL" sz="1400" dirty="0"/>
              <a:t>להגן על ציוד ומתקנים של ציוד רפואי.</a:t>
            </a:r>
            <a:endParaRPr lang="en-US" sz="14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268566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inherit"/>
                <a:cs typeface="Arial" panose="020B0604020202020204" pitchFamily="34" charset="0"/>
              </a:rPr>
              <a:t>יחידת האבטחה של המרכז הרפואי פועלת 24 שעות ביממה. ליחידה יש:</a:t>
            </a:r>
            <a:endParaRPr kumimoji="0" lang="he-IL" altLang="he-IL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alt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725766"/>
            <a:ext cx="9144000" cy="0"/>
          </a:xfrm>
          <a:prstGeom prst="rect">
            <a:avLst/>
          </a:prstGeom>
          <a:solidFill>
            <a:srgbClr val="1A73E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9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he-IL" altLang="he-IL" sz="9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he-IL" alt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36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8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518864" y="332656"/>
            <a:ext cx="8229600" cy="52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he-IL" sz="2800" b="1" dirty="0">
                <a:solidFill>
                  <a:schemeClr val="bg1"/>
                </a:solidFill>
                <a:latin typeface="Arial" charset="0"/>
              </a:rPr>
              <a:t>בטיחות מבנים וציוד</a:t>
            </a:r>
            <a:endParaRPr lang="en-US" sz="28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" name="מציין מיקום תוכן 6"/>
          <p:cNvSpPr>
            <a:spLocks noGrp="1"/>
          </p:cNvSpPr>
          <p:nvPr>
            <p:ph idx="1"/>
          </p:nvPr>
        </p:nvSpPr>
        <p:spPr>
          <a:xfrm>
            <a:off x="496111" y="1070043"/>
            <a:ext cx="8229600" cy="5073791"/>
          </a:xfrm>
        </p:spPr>
        <p:txBody>
          <a:bodyPr/>
          <a:lstStyle/>
          <a:p>
            <a:pPr lvl="0"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he-IL" sz="1400" b="1" dirty="0">
                <a:solidFill>
                  <a:srgbClr val="000000"/>
                </a:solidFill>
                <a:latin typeface="Arial" pitchFamily="34" charset="0"/>
              </a:rPr>
              <a:t>הקפידו לסגור את כל החלונות ולנעול את הדלתות בכל יום בסיום העבודה וביציאה מהמשרד.</a:t>
            </a:r>
          </a:p>
          <a:p>
            <a:pPr lvl="0"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endParaRPr lang="he-IL" sz="1400" b="1" dirty="0">
              <a:solidFill>
                <a:srgbClr val="000000"/>
              </a:solidFill>
              <a:latin typeface="Arial" pitchFamily="34" charset="0"/>
            </a:endParaRPr>
          </a:p>
          <a:p>
            <a:pPr lvl="0"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he-IL" sz="1400" b="1" dirty="0">
                <a:solidFill>
                  <a:srgbClr val="000000"/>
                </a:solidFill>
                <a:latin typeface="Arial" pitchFamily="34" charset="0"/>
              </a:rPr>
              <a:t>הקפידו </a:t>
            </a:r>
            <a:r>
              <a:rPr lang="he-IL" sz="1400" b="1" dirty="0" smtClean="0">
                <a:solidFill>
                  <a:srgbClr val="000000"/>
                </a:solidFill>
                <a:latin typeface="Arial" pitchFamily="34" charset="0"/>
              </a:rPr>
              <a:t>לכבות </a:t>
            </a:r>
            <a:r>
              <a:rPr lang="he-IL" sz="1400" b="1" dirty="0">
                <a:solidFill>
                  <a:srgbClr val="000000"/>
                </a:solidFill>
                <a:latin typeface="Arial" pitchFamily="34" charset="0"/>
              </a:rPr>
              <a:t>מזגנים ואורות משרדיים.</a:t>
            </a:r>
          </a:p>
          <a:p>
            <a:pPr lvl="0"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endParaRPr lang="he-IL" sz="1400" b="1" dirty="0">
              <a:solidFill>
                <a:srgbClr val="000000"/>
              </a:solidFill>
              <a:latin typeface="Arial" pitchFamily="34" charset="0"/>
            </a:endParaRPr>
          </a:p>
          <a:p>
            <a:pPr lvl="0"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he-IL" sz="1400" b="1" dirty="0" smtClean="0">
                <a:solidFill>
                  <a:srgbClr val="000000"/>
                </a:solidFill>
                <a:latin typeface="Arial" pitchFamily="34" charset="0"/>
              </a:rPr>
              <a:t>נעלו </a:t>
            </a:r>
            <a:r>
              <a:rPr lang="he-IL" sz="1400" b="1" dirty="0">
                <a:solidFill>
                  <a:srgbClr val="000000"/>
                </a:solidFill>
                <a:latin typeface="Arial" pitchFamily="34" charset="0"/>
              </a:rPr>
              <a:t>חותמות רשמיות ואישיות בארון.</a:t>
            </a:r>
          </a:p>
          <a:p>
            <a:pPr lvl="0"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endParaRPr lang="he-IL" sz="1400" b="1" dirty="0">
              <a:solidFill>
                <a:srgbClr val="000000"/>
              </a:solidFill>
              <a:latin typeface="Arial" pitchFamily="34" charset="0"/>
            </a:endParaRPr>
          </a:p>
          <a:p>
            <a:pPr lvl="0"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he-IL" sz="1400" b="1" dirty="0">
                <a:solidFill>
                  <a:srgbClr val="000000"/>
                </a:solidFill>
                <a:latin typeface="Arial" pitchFamily="34" charset="0"/>
              </a:rPr>
              <a:t>רצוי, במידת האפשר, לנעול חפצים ניידים.</a:t>
            </a:r>
          </a:p>
          <a:p>
            <a:pPr lvl="0"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endParaRPr lang="he-IL" sz="1400" b="1" dirty="0">
              <a:solidFill>
                <a:srgbClr val="000000"/>
              </a:solidFill>
              <a:latin typeface="Arial" pitchFamily="34" charset="0"/>
            </a:endParaRPr>
          </a:p>
          <a:p>
            <a:pPr lvl="0"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he-IL" sz="1400" b="1" dirty="0">
                <a:solidFill>
                  <a:srgbClr val="000000"/>
                </a:solidFill>
                <a:latin typeface="Arial" pitchFamily="34" charset="0"/>
              </a:rPr>
              <a:t>הקפידו לקחת בחזרה ציוד שניתן לאשפוזים.</a:t>
            </a:r>
          </a:p>
          <a:p>
            <a:pPr lvl="0"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endParaRPr lang="he-IL" sz="1400" b="1" dirty="0">
              <a:solidFill>
                <a:srgbClr val="000000"/>
              </a:solidFill>
              <a:latin typeface="Arial" pitchFamily="34" charset="0"/>
            </a:endParaRPr>
          </a:p>
          <a:p>
            <a:pPr lvl="0"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he-IL" sz="1400" b="1" dirty="0">
                <a:solidFill>
                  <a:srgbClr val="000000"/>
                </a:solidFill>
                <a:latin typeface="Arial" pitchFamily="34" charset="0"/>
              </a:rPr>
              <a:t>אנו ממליצים שלא להביא חפצי ערך או כמויות גדולות של מזומן לבית החולים.</a:t>
            </a:r>
          </a:p>
          <a:p>
            <a:pPr lvl="0"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he-IL" sz="1400" b="1" dirty="0">
                <a:solidFill>
                  <a:srgbClr val="000000"/>
                </a:solidFill>
                <a:latin typeface="Arial" pitchFamily="34" charset="0"/>
              </a:rPr>
              <a:t>   </a:t>
            </a:r>
          </a:p>
          <a:p>
            <a:pPr lvl="0"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he-IL" sz="1400" b="1" dirty="0">
                <a:solidFill>
                  <a:srgbClr val="000000"/>
                </a:solidFill>
                <a:latin typeface="Arial" pitchFamily="34" charset="0"/>
              </a:rPr>
              <a:t>אל </a:t>
            </a:r>
            <a:r>
              <a:rPr lang="he-IL" sz="1400" b="1" dirty="0" smtClean="0">
                <a:solidFill>
                  <a:srgbClr val="000000"/>
                </a:solidFill>
                <a:latin typeface="Arial" pitchFamily="34" charset="0"/>
              </a:rPr>
              <a:t>תשאירו </a:t>
            </a:r>
            <a:r>
              <a:rPr lang="he-IL" sz="1400" b="1" dirty="0">
                <a:solidFill>
                  <a:srgbClr val="000000"/>
                </a:solidFill>
                <a:latin typeface="Arial" pitchFamily="34" charset="0"/>
              </a:rPr>
              <a:t>את התיק </a:t>
            </a:r>
            <a:r>
              <a:rPr lang="he-IL" sz="1400" b="1" dirty="0" smtClean="0">
                <a:solidFill>
                  <a:srgbClr val="000000"/>
                </a:solidFill>
                <a:latin typeface="Arial" pitchFamily="34" charset="0"/>
              </a:rPr>
              <a:t>שלכם </a:t>
            </a:r>
            <a:r>
              <a:rPr lang="he-IL" sz="1400" b="1" dirty="0">
                <a:solidFill>
                  <a:srgbClr val="000000"/>
                </a:solidFill>
                <a:latin typeface="Arial" pitchFamily="34" charset="0"/>
              </a:rPr>
              <a:t>בחוץ וגלוי לעין. זה חייב להיות נעול בארון.</a:t>
            </a:r>
          </a:p>
          <a:p>
            <a:pPr lvl="0"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endParaRPr lang="he-IL" sz="1400" b="1" dirty="0">
              <a:solidFill>
                <a:srgbClr val="000000"/>
              </a:solidFill>
              <a:latin typeface="Arial" pitchFamily="34" charset="0"/>
            </a:endParaRPr>
          </a:p>
          <a:p>
            <a:pPr lvl="0"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he-IL" sz="1400" b="1" dirty="0">
                <a:solidFill>
                  <a:srgbClr val="000000"/>
                </a:solidFill>
                <a:latin typeface="Arial" pitchFamily="34" charset="0"/>
              </a:rPr>
              <a:t>אין להשאיר את החדר פתוח וללא השגחה.</a:t>
            </a:r>
          </a:p>
          <a:p>
            <a:pPr lvl="0"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endParaRPr lang="he-IL" sz="1400" b="1" dirty="0">
              <a:solidFill>
                <a:srgbClr val="000000"/>
              </a:solidFill>
              <a:latin typeface="Arial" pitchFamily="34" charset="0"/>
            </a:endParaRPr>
          </a:p>
          <a:p>
            <a:pPr lvl="0"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he-IL" sz="1400" b="1" dirty="0">
                <a:solidFill>
                  <a:srgbClr val="000000"/>
                </a:solidFill>
                <a:latin typeface="Arial" pitchFamily="34" charset="0"/>
              </a:rPr>
              <a:t>היו מודעים לזרים חשודים שמסתובבים במחלקה ודווחו עליהם מיד למחלקת הביטחון.</a:t>
            </a:r>
          </a:p>
          <a:p>
            <a:pPr lvl="0"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endParaRPr lang="he-IL" sz="1400" b="1" dirty="0">
              <a:solidFill>
                <a:srgbClr val="000000"/>
              </a:solidFill>
              <a:latin typeface="Arial" pitchFamily="34" charset="0"/>
            </a:endParaRPr>
          </a:p>
          <a:p>
            <a:pPr lvl="0"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he-IL" sz="1400" b="1" dirty="0">
                <a:solidFill>
                  <a:srgbClr val="000000"/>
                </a:solidFill>
                <a:latin typeface="Arial" pitchFamily="34" charset="0"/>
              </a:rPr>
              <a:t>בכל פעם שהמפקחים אישרו הוצאת ציוד מבית החולים, יש לקבל גם אישור בכתב של מחלקת הביטחון</a:t>
            </a:r>
            <a:r>
              <a:rPr lang="he-IL" sz="1400" b="1" dirty="0" smtClean="0">
                <a:solidFill>
                  <a:srgbClr val="000000"/>
                </a:solidFill>
                <a:latin typeface="Arial" pitchFamily="34" charset="0"/>
              </a:rPr>
              <a:t>.</a:t>
            </a:r>
          </a:p>
          <a:p>
            <a:pPr lvl="0"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endParaRPr lang="he-IL" sz="1400" b="1" u="sng" dirty="0">
              <a:solidFill>
                <a:srgbClr val="000000"/>
              </a:solidFill>
              <a:latin typeface="Arial" pitchFamily="34" charset="0"/>
              <a:cs typeface="Guttman Yad-Brush" pitchFamily="2" charset="-79"/>
            </a:endParaRPr>
          </a:p>
          <a:p>
            <a:pPr lvl="0"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endParaRPr lang="en-US" sz="1800" b="1" u="sng" dirty="0">
              <a:solidFill>
                <a:srgbClr val="FF0000"/>
              </a:solidFill>
              <a:latin typeface="Guttman Yad-Brush" pitchFamily="2" charset="-79"/>
              <a:cs typeface="Guttman Yad-Brush" pitchFamily="2" charset="-79"/>
            </a:endParaRPr>
          </a:p>
          <a:p>
            <a:pPr marL="0" indent="0" algn="ctr">
              <a:buNone/>
            </a:pPr>
            <a:r>
              <a:rPr lang="he-IL" sz="1800" b="1" u="sng" dirty="0">
                <a:solidFill>
                  <a:srgbClr val="FF0000"/>
                </a:solidFill>
                <a:latin typeface="Bradley Hand ITC" panose="03070402050302030203" pitchFamily="66" charset="0"/>
                <a:cs typeface="Guttman Yad-Brush" pitchFamily="2" charset="-79"/>
              </a:rPr>
              <a:t>דווח על כל אדם חשוד ל-2299</a:t>
            </a:r>
            <a:endParaRPr lang="en-US" sz="1800" b="1" u="sng" dirty="0">
              <a:solidFill>
                <a:srgbClr val="FF0000"/>
              </a:solidFill>
              <a:latin typeface="Bradley Hand ITC" panose="03070402050302030203" pitchFamily="66" charset="0"/>
              <a:cs typeface="Guttman Yad-Brush" pitchFamily="2" charset="-79"/>
            </a:endParaRPr>
          </a:p>
        </p:txBody>
      </p:sp>
      <p:pic>
        <p:nvPicPr>
          <p:cNvPr id="6" name="Picture 132" descr="http://pschools.haifanet.org.il/urim/DocLib6/home_security1.jpg">
            <a:hlinkClick r:id="rId2" tooltip="&quot;&quot;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00808"/>
            <a:ext cx="2143125" cy="213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5838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9552" y="1009453"/>
            <a:ext cx="8229600" cy="436910"/>
          </a:xfrm>
        </p:spPr>
        <p:txBody>
          <a:bodyPr/>
          <a:lstStyle/>
          <a:p>
            <a:pPr lvl="0" eaLnBrk="1" hangingPunct="1"/>
            <a:r>
              <a:rPr lang="he-IL" sz="2800" b="1" dirty="0">
                <a:solidFill>
                  <a:schemeClr val="bg1"/>
                </a:solidFill>
                <a:latin typeface="Arial" charset="0"/>
                <a:cs typeface="Arial" charset="0"/>
              </a:rPr>
              <a:t>אבטחה רגילה</a:t>
            </a:r>
            <a:r>
              <a:rPr lang="en-US" sz="1800" b="1" dirty="0">
                <a:solidFill>
                  <a:schemeClr val="bg1"/>
                </a:solidFill>
                <a:latin typeface="Arial" charset="0"/>
                <a:cs typeface="Arial" charset="0"/>
              </a:rPr>
              <a:t/>
            </a:r>
            <a:br>
              <a:rPr lang="en-US" sz="1800" b="1" dirty="0">
                <a:solidFill>
                  <a:schemeClr val="bg1"/>
                </a:solidFill>
                <a:latin typeface="Arial" charset="0"/>
                <a:cs typeface="Arial" charset="0"/>
              </a:rPr>
            </a:br>
            <a:endParaRPr lang="en-US" sz="1800" b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2132856"/>
            <a:ext cx="8352928" cy="4248472"/>
          </a:xfrm>
        </p:spPr>
        <p:txBody>
          <a:bodyPr/>
          <a:lstStyle/>
          <a:p>
            <a:pPr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tabLst>
                <a:tab pos="228600" algn="l"/>
              </a:tabLst>
              <a:defRPr/>
            </a:pPr>
            <a:r>
              <a:rPr lang="he-IL" sz="2400" b="1" dirty="0" smtClean="0">
                <a:solidFill>
                  <a:srgbClr val="000000"/>
                </a:solidFill>
                <a:latin typeface="Arial" pitchFamily="34" charset="0"/>
              </a:rPr>
              <a:t>דווחו </a:t>
            </a:r>
            <a:r>
              <a:rPr lang="he-IL" sz="2400" b="1" dirty="0">
                <a:solidFill>
                  <a:srgbClr val="000000"/>
                </a:solidFill>
                <a:latin typeface="Arial" pitchFamily="34" charset="0"/>
              </a:rPr>
              <a:t>למרכז האבטחה 2299, 2555.</a:t>
            </a:r>
          </a:p>
          <a:p>
            <a:pPr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tabLst>
                <a:tab pos="228600" algn="l"/>
              </a:tabLst>
              <a:defRPr/>
            </a:pPr>
            <a:endParaRPr lang="he-IL" sz="2400" b="1" dirty="0">
              <a:solidFill>
                <a:srgbClr val="000000"/>
              </a:solidFill>
              <a:latin typeface="Arial" pitchFamily="34" charset="0"/>
            </a:endParaRPr>
          </a:p>
          <a:p>
            <a:pPr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tabLst>
                <a:tab pos="228600" algn="l"/>
              </a:tabLst>
              <a:defRPr/>
            </a:pPr>
            <a:r>
              <a:rPr lang="he-IL" sz="2400" b="1" dirty="0" smtClean="0">
                <a:solidFill>
                  <a:srgbClr val="000000"/>
                </a:solidFill>
                <a:latin typeface="Arial" pitchFamily="34" charset="0"/>
              </a:rPr>
              <a:t>פנו </a:t>
            </a:r>
            <a:r>
              <a:rPr lang="he-IL" sz="2400" b="1" dirty="0">
                <a:solidFill>
                  <a:srgbClr val="000000"/>
                </a:solidFill>
                <a:latin typeface="Arial" pitchFamily="34" charset="0"/>
              </a:rPr>
              <a:t>את היחידות שנמצאות בסמיכות, לפי הנחיות מאבטח.</a:t>
            </a:r>
          </a:p>
          <a:p>
            <a:pPr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tabLst>
                <a:tab pos="228600" algn="l"/>
              </a:tabLst>
              <a:defRPr/>
            </a:pPr>
            <a:endParaRPr lang="he-IL" sz="2400" b="1" dirty="0">
              <a:solidFill>
                <a:srgbClr val="000000"/>
              </a:solidFill>
              <a:latin typeface="Arial" pitchFamily="34" charset="0"/>
            </a:endParaRPr>
          </a:p>
          <a:p>
            <a:pPr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tabLst>
                <a:tab pos="228600" algn="l"/>
              </a:tabLst>
              <a:defRPr/>
            </a:pPr>
            <a:r>
              <a:rPr lang="he-IL" sz="2400" b="1" dirty="0">
                <a:solidFill>
                  <a:srgbClr val="000000"/>
                </a:solidFill>
                <a:latin typeface="Arial" pitchFamily="34" charset="0"/>
              </a:rPr>
              <a:t> אל </a:t>
            </a:r>
            <a:r>
              <a:rPr lang="he-IL" sz="2400" b="1" dirty="0" smtClean="0">
                <a:solidFill>
                  <a:srgbClr val="000000"/>
                </a:solidFill>
                <a:latin typeface="Arial" pitchFamily="34" charset="0"/>
              </a:rPr>
              <a:t>תנסו </a:t>
            </a:r>
            <a:r>
              <a:rPr lang="he-IL" sz="2400" b="1" dirty="0">
                <a:solidFill>
                  <a:srgbClr val="000000"/>
                </a:solidFill>
                <a:latin typeface="Arial" pitchFamily="34" charset="0"/>
              </a:rPr>
              <a:t>לפתוח את הרכב החשוד.</a:t>
            </a:r>
            <a:endParaRPr lang="en-US" sz="2400" b="1" dirty="0">
              <a:solidFill>
                <a:srgbClr val="000000"/>
              </a:solidFill>
              <a:latin typeface="Arial" pitchFamily="34" charset="0"/>
            </a:endParaRPr>
          </a:p>
          <a:p>
            <a:pPr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tabLst>
                <a:tab pos="228600" algn="l"/>
              </a:tabLst>
              <a:defRPr/>
            </a:pPr>
            <a:endParaRPr lang="he-IL" sz="2400" b="1" dirty="0">
              <a:solidFill>
                <a:srgbClr val="000000"/>
              </a:solidFill>
              <a:latin typeface="Arial" pitchFamily="34" charset="0"/>
            </a:endParaRPr>
          </a:p>
          <a:p>
            <a:pPr marL="0" indent="0">
              <a:buNone/>
            </a:pPr>
            <a:endParaRPr lang="he-IL" sz="1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539552" y="1479173"/>
            <a:ext cx="73448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u="sng" dirty="0">
                <a:solidFill>
                  <a:srgbClr val="C00000"/>
                </a:solidFill>
                <a:latin typeface="Calibri"/>
                <a:cs typeface="Arial"/>
              </a:rPr>
              <a:t> </a:t>
            </a:r>
            <a:r>
              <a:rPr lang="he-IL" sz="2000" b="1" u="sng" dirty="0">
                <a:solidFill>
                  <a:srgbClr val="C00000"/>
                </a:solidFill>
                <a:latin typeface="Calibri"/>
                <a:cs typeface="Arial"/>
              </a:rPr>
              <a:t>רכב חשוד בתוך או בסמוך למרכז הרפואי</a:t>
            </a:r>
            <a:endParaRPr lang="en-US" sz="2000" b="1" u="sng" dirty="0">
              <a:solidFill>
                <a:srgbClr val="C00000"/>
              </a:solidFill>
              <a:latin typeface="Calibri"/>
              <a:cs typeface="Arial"/>
            </a:endParaRPr>
          </a:p>
        </p:txBody>
      </p:sp>
      <p:pic>
        <p:nvPicPr>
          <p:cNvPr id="6" name="Picture 56" descr="ראה תמונה בגודל מלא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4706" y="4190924"/>
            <a:ext cx="2571750" cy="1787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6639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8219256" cy="360040"/>
          </a:xfrm>
        </p:spPr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he-IL" sz="2000" b="1" u="sng" dirty="0">
                <a:solidFill>
                  <a:srgbClr val="C00000"/>
                </a:solidFill>
                <a:latin typeface="Arial" charset="0"/>
                <a:cs typeface="Arial" charset="0"/>
              </a:rPr>
              <a:t>חפץ חשוד</a:t>
            </a:r>
            <a:endParaRPr lang="en-US" sz="2000" b="1" u="sng" dirty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he-IL" sz="2000" b="1" dirty="0">
                <a:solidFill>
                  <a:srgbClr val="000000"/>
                </a:solidFill>
                <a:latin typeface="Arial" pitchFamily="34" charset="0"/>
              </a:rPr>
              <a:t>נסו למצוא את הבעלים של החפץ (האירוע נגמר ברגע שהבעלים נמצא).</a:t>
            </a:r>
          </a:p>
          <a:p>
            <a:pPr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endParaRPr lang="he-IL" sz="2000" b="1" dirty="0">
              <a:solidFill>
                <a:srgbClr val="000000"/>
              </a:solidFill>
              <a:latin typeface="Arial" pitchFamily="34" charset="0"/>
            </a:endParaRPr>
          </a:p>
          <a:p>
            <a:pPr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he-IL" sz="2000" b="1" dirty="0">
                <a:solidFill>
                  <a:srgbClr val="000000"/>
                </a:solidFill>
                <a:latin typeface="Arial" pitchFamily="34" charset="0"/>
              </a:rPr>
              <a:t>דווח למרכז האבטחה 2299, 2555.</a:t>
            </a:r>
          </a:p>
          <a:p>
            <a:pPr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endParaRPr lang="he-IL" sz="2000" b="1" dirty="0">
              <a:solidFill>
                <a:srgbClr val="000000"/>
              </a:solidFill>
              <a:latin typeface="Arial" pitchFamily="34" charset="0"/>
            </a:endParaRPr>
          </a:p>
          <a:p>
            <a:pPr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he-IL" sz="2000" b="1" dirty="0" smtClean="0">
                <a:solidFill>
                  <a:srgbClr val="000000"/>
                </a:solidFill>
                <a:latin typeface="Arial" pitchFamily="34" charset="0"/>
              </a:rPr>
              <a:t>חסמו ופנו </a:t>
            </a:r>
            <a:r>
              <a:rPr lang="he-IL" sz="2000" b="1" dirty="0">
                <a:solidFill>
                  <a:srgbClr val="000000"/>
                </a:solidFill>
                <a:latin typeface="Arial" pitchFamily="34" charset="0"/>
              </a:rPr>
              <a:t>את האזור הסמוך לחפץ. </a:t>
            </a:r>
            <a:r>
              <a:rPr lang="he-IL" sz="2000" b="1" dirty="0">
                <a:solidFill>
                  <a:srgbClr val="000000"/>
                </a:solidFill>
                <a:latin typeface="Arial" pitchFamily="34" charset="0"/>
              </a:rPr>
              <a:t>פינוי מאושפזים באישור איש הרפואה הבכיר במקום.</a:t>
            </a:r>
          </a:p>
          <a:p>
            <a:pPr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endParaRPr lang="he-IL" sz="2000" b="1" dirty="0">
              <a:solidFill>
                <a:srgbClr val="000000"/>
              </a:solidFill>
              <a:latin typeface="Arial" pitchFamily="34" charset="0"/>
            </a:endParaRPr>
          </a:p>
          <a:p>
            <a:pPr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he-IL" sz="2000" b="1" dirty="0">
                <a:solidFill>
                  <a:srgbClr val="000000"/>
                </a:solidFill>
                <a:latin typeface="Arial" pitchFamily="34" charset="0"/>
              </a:rPr>
              <a:t>אין לגעת או להזיז את החפץ.</a:t>
            </a:r>
            <a:endParaRPr lang="en-US" sz="2000" b="1" dirty="0">
              <a:solidFill>
                <a:srgbClr val="000000"/>
              </a:solidFill>
              <a:latin typeface="Arial" pitchFamily="34" charset="0"/>
            </a:endParaRPr>
          </a:p>
          <a:p>
            <a:pPr lvl="0" algn="r" rtl="1">
              <a:buFont typeface="Wingdings" pitchFamily="2" charset="2"/>
              <a:buChar char="ü"/>
            </a:pPr>
            <a:endParaRPr lang="en-US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r"/>
            <a:endParaRPr lang="he-IL" dirty="0"/>
          </a:p>
        </p:txBody>
      </p:sp>
      <p:pic>
        <p:nvPicPr>
          <p:cNvPr id="4" name="Picture 4" descr="שלט שים לב לאדם/חפץ חשוד. S1017  ">
            <a:hlinkClick r:id="rId2" tooltip="“Pay attention to suspicious persons/objects sign. S1017  &quot;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149080"/>
            <a:ext cx="2370409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7426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8147248" cy="508918"/>
          </a:xfrm>
        </p:spPr>
        <p:txBody>
          <a:bodyPr/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0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sz="20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חבילה חשודה</a:t>
            </a:r>
            <a:endParaRPr lang="en-US" sz="2000" b="1" u="sng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1381974"/>
            <a:ext cx="8229600" cy="4525963"/>
          </a:xfrm>
        </p:spPr>
        <p:txBody>
          <a:bodyPr/>
          <a:lstStyle/>
          <a:p>
            <a:pPr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he-IL" sz="2400" b="1" dirty="0">
                <a:solidFill>
                  <a:srgbClr val="000000"/>
                </a:solidFill>
                <a:latin typeface="Arial" pitchFamily="34" charset="0"/>
              </a:rPr>
              <a:t>מניחים את האריזה החשודה באזור מבודד ויבש (לחות עלולה להוביל את המעטפה להיפתח).</a:t>
            </a:r>
          </a:p>
          <a:p>
            <a:pPr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endParaRPr lang="he-IL" sz="2400" b="1" dirty="0">
              <a:solidFill>
                <a:srgbClr val="000000"/>
              </a:solidFill>
              <a:latin typeface="Arial" pitchFamily="34" charset="0"/>
            </a:endParaRPr>
          </a:p>
          <a:p>
            <a:pPr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he-IL" sz="2400" b="1" dirty="0" smtClean="0">
                <a:solidFill>
                  <a:srgbClr val="000000"/>
                </a:solidFill>
                <a:latin typeface="Arial" pitchFamily="34" charset="0"/>
              </a:rPr>
              <a:t>דווחו </a:t>
            </a:r>
            <a:r>
              <a:rPr lang="he-IL" sz="2400" b="1" dirty="0">
                <a:solidFill>
                  <a:srgbClr val="000000"/>
                </a:solidFill>
                <a:latin typeface="Arial" pitchFamily="34" charset="0"/>
              </a:rPr>
              <a:t>מיד למרכז האבטחה 2299</a:t>
            </a:r>
          </a:p>
          <a:p>
            <a:pPr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endParaRPr lang="he-IL" sz="2400" b="1" dirty="0">
              <a:solidFill>
                <a:srgbClr val="000000"/>
              </a:solidFill>
              <a:latin typeface="Arial" pitchFamily="34" charset="0"/>
            </a:endParaRPr>
          </a:p>
          <a:p>
            <a:pPr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he-IL" sz="2400" b="1" dirty="0" smtClean="0">
                <a:solidFill>
                  <a:srgbClr val="000000"/>
                </a:solidFill>
                <a:latin typeface="Arial" pitchFamily="34" charset="0"/>
              </a:rPr>
              <a:t>הפסיקו </a:t>
            </a:r>
            <a:r>
              <a:rPr lang="he-IL" sz="2400" b="1" dirty="0">
                <a:solidFill>
                  <a:srgbClr val="000000"/>
                </a:solidFill>
                <a:latin typeface="Arial" pitchFamily="34" charset="0"/>
              </a:rPr>
              <a:t>את הטיפול בדואר עד שהמשטרה תסיים את עבודתה.</a:t>
            </a:r>
          </a:p>
          <a:p>
            <a:pPr lvl="0" algn="r" rtl="1">
              <a:buFont typeface="Wingdings" pitchFamily="2" charset="2"/>
              <a:buChar char="ü"/>
              <a:defRPr/>
            </a:pPr>
            <a:endParaRPr lang="he-IL" sz="1400" b="1" kern="0" dirty="0">
              <a:solidFill>
                <a:srgbClr val="000000"/>
              </a:solidFill>
              <a:latin typeface="Cambria"/>
            </a:endParaRPr>
          </a:p>
          <a:p>
            <a:pPr algn="r"/>
            <a:endParaRPr lang="he-IL" dirty="0"/>
          </a:p>
        </p:txBody>
      </p:sp>
      <p:pic>
        <p:nvPicPr>
          <p:cNvPr id="4" name="Picture 2" descr="http://t3.gstatic.com/images?q=tbn:ANd9GcT1U3Ei6fllex4rjXdsCwemw2eAJj8QD2wHcoycBb_7jp118J-7xZA8Dw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863181"/>
            <a:ext cx="2304256" cy="1783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2316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pPr algn="l"/>
            <a:r>
              <a:rPr lang="en-US" sz="2800" b="1" dirty="0">
                <a:solidFill>
                  <a:schemeClr val="bg1"/>
                </a:solidFill>
                <a:cs typeface="Arial"/>
              </a:rPr>
              <a:t>Public Order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08720" y="838264"/>
            <a:ext cx="8147248" cy="5073427"/>
          </a:xfrm>
        </p:spPr>
        <p:txBody>
          <a:bodyPr/>
          <a:lstStyle/>
          <a:p>
            <a:pPr lvl="0" algn="ctr">
              <a:buNone/>
            </a:pPr>
            <a:r>
              <a:rPr lang="he-IL" sz="2000" b="1" u="sng" dirty="0" smtClean="0">
                <a:solidFill>
                  <a:srgbClr val="C00000"/>
                </a:solidFill>
                <a:latin typeface="Arial" panose="020B0604020202020204" pitchFamily="34" charset="0"/>
              </a:rPr>
              <a:t>התעללות מילולית/פיזית</a:t>
            </a:r>
          </a:p>
          <a:p>
            <a:pPr lvl="0" algn="ctr">
              <a:buNone/>
            </a:pPr>
            <a:endParaRPr lang="en-US" sz="1400" b="1" kern="0" dirty="0">
              <a:solidFill>
                <a:srgbClr val="000000"/>
              </a:solidFill>
              <a:latin typeface="Cambria"/>
            </a:endParaRPr>
          </a:p>
          <a:p>
            <a:pPr lvl="0"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tabLst>
                <a:tab pos="228600" algn="l"/>
              </a:tabLst>
              <a:defRPr/>
            </a:pPr>
            <a:r>
              <a:rPr lang="he-IL" sz="2400" b="1" dirty="0">
                <a:solidFill>
                  <a:srgbClr val="000000"/>
                </a:solidFill>
                <a:latin typeface="Arial" pitchFamily="34" charset="0"/>
              </a:rPr>
              <a:t>הרגיעו את האדם שיצא </a:t>
            </a:r>
            <a:r>
              <a:rPr lang="he-IL" sz="2400" b="1" dirty="0">
                <a:solidFill>
                  <a:srgbClr val="000000"/>
                </a:solidFill>
                <a:latin typeface="Arial" pitchFamily="34" charset="0"/>
              </a:rPr>
              <a:t>משליטה עד שמגיעים אבטחה.</a:t>
            </a:r>
            <a:endParaRPr lang="he-IL" sz="2400" b="1" dirty="0">
              <a:solidFill>
                <a:srgbClr val="000000"/>
              </a:solidFill>
              <a:latin typeface="Arial" pitchFamily="34" charset="0"/>
            </a:endParaRPr>
          </a:p>
          <a:p>
            <a:pPr lvl="0"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tabLst>
                <a:tab pos="228600" algn="l"/>
              </a:tabLst>
              <a:defRPr/>
            </a:pPr>
            <a:endParaRPr lang="he-IL" sz="2400" b="1" dirty="0">
              <a:solidFill>
                <a:srgbClr val="000000"/>
              </a:solidFill>
              <a:latin typeface="Arial" pitchFamily="34" charset="0"/>
            </a:endParaRPr>
          </a:p>
          <a:p>
            <a:pPr lvl="0"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tabLst>
                <a:tab pos="228600" algn="l"/>
              </a:tabLst>
              <a:defRPr/>
            </a:pPr>
            <a:r>
              <a:rPr lang="he-IL" sz="2400" b="1" dirty="0">
                <a:solidFill>
                  <a:srgbClr val="000000"/>
                </a:solidFill>
                <a:latin typeface="Arial" pitchFamily="34" charset="0"/>
              </a:rPr>
              <a:t>דווחו </a:t>
            </a:r>
            <a:r>
              <a:rPr lang="he-IL" sz="2400" b="1" dirty="0">
                <a:solidFill>
                  <a:srgbClr val="000000"/>
                </a:solidFill>
                <a:latin typeface="Arial" pitchFamily="34" charset="0"/>
              </a:rPr>
              <a:t>מיד למרכז האבטחה 2299, 2555.</a:t>
            </a:r>
          </a:p>
          <a:p>
            <a:pPr lvl="0"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tabLst>
                <a:tab pos="228600" algn="l"/>
              </a:tabLst>
              <a:defRPr/>
            </a:pPr>
            <a:endParaRPr lang="he-IL" sz="2400" b="1" dirty="0">
              <a:solidFill>
                <a:srgbClr val="000000"/>
              </a:solidFill>
              <a:latin typeface="Arial" pitchFamily="34" charset="0"/>
            </a:endParaRPr>
          </a:p>
          <a:p>
            <a:pPr lvl="0"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tabLst>
                <a:tab pos="228600" algn="l"/>
              </a:tabLst>
              <a:defRPr/>
            </a:pPr>
            <a:r>
              <a:rPr lang="he-IL" sz="2400" b="1" dirty="0">
                <a:solidFill>
                  <a:srgbClr val="000000"/>
                </a:solidFill>
                <a:latin typeface="Arial" pitchFamily="34" charset="0"/>
              </a:rPr>
              <a:t>חשוב להגיש תלונה נגד החשוד.</a:t>
            </a:r>
          </a:p>
          <a:p>
            <a:pPr lvl="0"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tabLst>
                <a:tab pos="228600" algn="l"/>
              </a:tabLst>
              <a:defRPr/>
            </a:pPr>
            <a:endParaRPr lang="he-IL" sz="2400" b="1" dirty="0">
              <a:solidFill>
                <a:srgbClr val="000000"/>
              </a:solidFill>
              <a:latin typeface="Arial" pitchFamily="34" charset="0"/>
            </a:endParaRPr>
          </a:p>
          <a:p>
            <a:pPr lvl="0"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tabLst>
                <a:tab pos="228600" algn="l"/>
              </a:tabLst>
              <a:defRPr/>
            </a:pPr>
            <a:r>
              <a:rPr lang="he-IL" sz="2400" b="1" dirty="0">
                <a:solidFill>
                  <a:srgbClr val="000000"/>
                </a:solidFill>
                <a:latin typeface="Arial" pitchFamily="34" charset="0"/>
              </a:rPr>
              <a:t>חשוב לגבות את התלונה בדיווחי עדי ראייה נוספים מכל הנוכחים</a:t>
            </a:r>
            <a:r>
              <a:rPr lang="he-IL" sz="2000" b="1" dirty="0">
                <a:solidFill>
                  <a:srgbClr val="000000"/>
                </a:solidFill>
                <a:latin typeface="Arial" pitchFamily="34" charset="0"/>
              </a:rPr>
              <a:t>.</a:t>
            </a:r>
            <a:endParaRPr lang="en-US" sz="2000" b="1" dirty="0">
              <a:solidFill>
                <a:srgbClr val="000000"/>
              </a:solidFill>
              <a:latin typeface="Arial" pitchFamily="34" charset="0"/>
            </a:endParaRPr>
          </a:p>
          <a:p>
            <a:pPr lvl="0" algn="r" rtl="1">
              <a:buFont typeface="Arial" charset="0"/>
              <a:buChar char="•"/>
            </a:pPr>
            <a:endParaRPr lang="he-IL" sz="1400" b="1" dirty="0">
              <a:solidFill>
                <a:srgbClr val="000000"/>
              </a:solidFill>
              <a:latin typeface="Arial" pitchFamily="34" charset="0"/>
            </a:endParaRPr>
          </a:p>
          <a:p>
            <a:endParaRPr lang="he-IL" dirty="0"/>
          </a:p>
        </p:txBody>
      </p:sp>
      <p:pic>
        <p:nvPicPr>
          <p:cNvPr id="4" name="Picture 2" descr="ראה תמונה בגודל מלא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702228"/>
            <a:ext cx="2357437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3630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67330" y="692696"/>
            <a:ext cx="7859216" cy="724942"/>
          </a:xfrm>
        </p:spPr>
        <p:txBody>
          <a:bodyPr/>
          <a:lstStyle/>
          <a:p>
            <a:r>
              <a:rPr lang="he-IL" sz="20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איך להתנהג בזמן שריפה</a:t>
            </a:r>
            <a:endParaRPr lang="en-US" sz="2000" b="1" u="sng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08210" y="1484784"/>
            <a:ext cx="8579296" cy="4525963"/>
          </a:xfrm>
        </p:spPr>
        <p:txBody>
          <a:bodyPr/>
          <a:lstStyle/>
          <a:p>
            <a:pPr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tabLst>
                <a:tab pos="228600" algn="l"/>
              </a:tabLst>
              <a:defRPr/>
            </a:pPr>
            <a:r>
              <a:rPr lang="he-IL" sz="2000" b="1" dirty="0">
                <a:solidFill>
                  <a:srgbClr val="000000"/>
                </a:solidFill>
                <a:latin typeface="Arial" pitchFamily="34" charset="0"/>
              </a:rPr>
              <a:t>כיבוי מקומי לפי הנהלים וההנחיות של יחידת האבטחה - על כל העובדים לדעת את מיקומו ואיך להשתמש בכל ציוד הכיבוי.</a:t>
            </a:r>
          </a:p>
          <a:p>
            <a:pPr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tabLst>
                <a:tab pos="228600" algn="l"/>
              </a:tabLst>
              <a:defRPr/>
            </a:pPr>
            <a:endParaRPr lang="he-IL" sz="2000" b="1" dirty="0">
              <a:solidFill>
                <a:srgbClr val="000000"/>
              </a:solidFill>
              <a:latin typeface="Arial" pitchFamily="34" charset="0"/>
            </a:endParaRPr>
          </a:p>
          <a:p>
            <a:pPr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tabLst>
                <a:tab pos="228600" algn="l"/>
              </a:tabLst>
              <a:defRPr/>
            </a:pPr>
            <a:r>
              <a:rPr lang="he-IL" sz="2000" b="1" dirty="0">
                <a:solidFill>
                  <a:srgbClr val="000000"/>
                </a:solidFill>
                <a:latin typeface="Arial" pitchFamily="34" charset="0"/>
              </a:rPr>
              <a:t>דווח למרכז האבטחה 2299, 2555.</a:t>
            </a:r>
          </a:p>
          <a:p>
            <a:pPr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tabLst>
                <a:tab pos="228600" algn="l"/>
              </a:tabLst>
              <a:defRPr/>
            </a:pPr>
            <a:endParaRPr lang="he-IL" sz="2000" b="1" dirty="0">
              <a:solidFill>
                <a:srgbClr val="000000"/>
              </a:solidFill>
              <a:latin typeface="Arial" pitchFamily="34" charset="0"/>
            </a:endParaRPr>
          </a:p>
          <a:p>
            <a:pPr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tabLst>
                <a:tab pos="228600" algn="l"/>
              </a:tabLst>
              <a:defRPr/>
            </a:pPr>
            <a:r>
              <a:rPr lang="he-IL" sz="2000" b="1" dirty="0">
                <a:solidFill>
                  <a:srgbClr val="000000"/>
                </a:solidFill>
                <a:latin typeface="Arial" pitchFamily="34" charset="0"/>
              </a:rPr>
              <a:t>פינוי כל המבקרים והמטופלים מהמחלקה/יחידה, בתיאום עם איש מקצוע רפואי ועל פי נוהל בטיחות אש.</a:t>
            </a:r>
          </a:p>
          <a:p>
            <a:pPr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tabLst>
                <a:tab pos="228600" algn="l"/>
              </a:tabLst>
              <a:defRPr/>
            </a:pPr>
            <a:endParaRPr lang="he-IL" sz="2000" b="1" dirty="0">
              <a:solidFill>
                <a:srgbClr val="000000"/>
              </a:solidFill>
              <a:latin typeface="Arial" pitchFamily="34" charset="0"/>
            </a:endParaRPr>
          </a:p>
          <a:p>
            <a:pPr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tabLst>
                <a:tab pos="228600" algn="l"/>
              </a:tabLst>
              <a:defRPr/>
            </a:pPr>
            <a:r>
              <a:rPr lang="he-IL" sz="2000" b="1" dirty="0">
                <a:solidFill>
                  <a:srgbClr val="000000"/>
                </a:solidFill>
                <a:latin typeface="Arial" pitchFamily="34" charset="0"/>
              </a:rPr>
              <a:t>אין להשתמש במעליות.</a:t>
            </a:r>
          </a:p>
          <a:p>
            <a:pPr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tabLst>
                <a:tab pos="228600" algn="l"/>
              </a:tabLst>
              <a:defRPr/>
            </a:pPr>
            <a:endParaRPr lang="he-IL" sz="2000" b="1" dirty="0">
              <a:solidFill>
                <a:srgbClr val="000000"/>
              </a:solidFill>
              <a:latin typeface="Arial" pitchFamily="34" charset="0"/>
            </a:endParaRPr>
          </a:p>
          <a:p>
            <a:pPr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tabLst>
                <a:tab pos="228600" algn="l"/>
              </a:tabLst>
              <a:defRPr/>
            </a:pPr>
            <a:r>
              <a:rPr lang="he-IL" sz="2000" b="1" dirty="0">
                <a:solidFill>
                  <a:srgbClr val="000000"/>
                </a:solidFill>
                <a:latin typeface="Arial" pitchFamily="34" charset="0"/>
              </a:rPr>
              <a:t>סגרו </a:t>
            </a:r>
            <a:r>
              <a:rPr lang="he-IL" sz="2000" b="1" dirty="0">
                <a:solidFill>
                  <a:srgbClr val="000000"/>
                </a:solidFill>
                <a:latin typeface="Arial" pitchFamily="34" charset="0"/>
              </a:rPr>
              <a:t>את המסדרונות כדי לחסום עשן, אם יש.</a:t>
            </a:r>
          </a:p>
          <a:p>
            <a:pPr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tabLst>
                <a:tab pos="228600" algn="l"/>
              </a:tabLst>
              <a:defRPr/>
            </a:pPr>
            <a:endParaRPr lang="he-IL" sz="2000" b="1" dirty="0">
              <a:solidFill>
                <a:srgbClr val="000000"/>
              </a:solidFill>
              <a:latin typeface="Arial" pitchFamily="34" charset="0"/>
            </a:endParaRPr>
          </a:p>
          <a:p>
            <a:pPr algn="r" rtl="1" eaLnBrk="1" hangingPunct="1">
              <a:spcBef>
                <a:spcPct val="0"/>
              </a:spcBef>
              <a:buFont typeface="Wingdings" panose="05000000000000000000" pitchFamily="2" charset="2"/>
              <a:buChar char="ü"/>
              <a:tabLst>
                <a:tab pos="228600" algn="l"/>
              </a:tabLst>
              <a:defRPr/>
            </a:pPr>
            <a:r>
              <a:rPr lang="he-IL" sz="2000" b="1" dirty="0">
                <a:solidFill>
                  <a:srgbClr val="000000"/>
                </a:solidFill>
                <a:latin typeface="Arial" pitchFamily="34" charset="0"/>
              </a:rPr>
              <a:t>עקבו אחר הוראות האבטחה ושתפו פעולה עם לוחמי </a:t>
            </a:r>
            <a:r>
              <a:rPr lang="he-IL" sz="2000" b="1" dirty="0">
                <a:solidFill>
                  <a:srgbClr val="000000"/>
                </a:solidFill>
                <a:latin typeface="Arial" pitchFamily="34" charset="0"/>
              </a:rPr>
              <a:t>האש</a:t>
            </a:r>
            <a:endParaRPr lang="en-US" sz="2000" b="1" dirty="0">
              <a:solidFill>
                <a:srgbClr val="000000"/>
              </a:solidFill>
              <a:latin typeface="Arial" pitchFamily="34" charset="0"/>
            </a:endParaRPr>
          </a:p>
          <a:p>
            <a:pPr marL="0" indent="0" algn="r">
              <a:buNone/>
            </a:pPr>
            <a:endParaRPr lang="he-IL" dirty="0"/>
          </a:p>
        </p:txBody>
      </p:sp>
      <p:pic>
        <p:nvPicPr>
          <p:cNvPr id="4" name="Picture 2" descr="http://t0.gstatic.com/images?q=tbn:ANd9GcR7P9BIIRcvomGk5GbXmHNZ3tJIlFgIejlcx-DFKGO2YdW6fbfe_9QEYnoV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373216"/>
            <a:ext cx="2500312" cy="164306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6519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לבן 5"/>
          <p:cNvSpPr/>
          <p:nvPr/>
        </p:nvSpPr>
        <p:spPr>
          <a:xfrm>
            <a:off x="827584" y="2204864"/>
            <a:ext cx="7600358" cy="313932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  <a:defRPr/>
            </a:pPr>
            <a:r>
              <a:rPr lang="he-IL" sz="6600" b="1" dirty="0" smtClean="0">
                <a:ln w="11430"/>
                <a:solidFill>
                  <a:prstClr val="white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תודה </a:t>
            </a:r>
            <a:r>
              <a:rPr lang="he-IL" sz="6600" b="1" dirty="0">
                <a:ln w="11430"/>
                <a:solidFill>
                  <a:prstClr val="white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על תשומת הלב ובהצלחה</a:t>
            </a:r>
            <a:r>
              <a:rPr lang="he-IL" sz="6600" b="1" dirty="0" smtClean="0">
                <a:ln w="11430"/>
                <a:solidFill>
                  <a:prstClr val="white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!</a:t>
            </a:r>
            <a:r>
              <a:rPr lang="en-US" sz="6600" b="1" dirty="0" smtClean="0">
                <a:ln w="11430"/>
                <a:solidFill>
                  <a:prstClr val="white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6600" b="1" dirty="0">
                <a:ln w="11430"/>
                <a:solidFill>
                  <a:prstClr val="white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sz="6600" b="1" dirty="0">
                <a:ln w="11430"/>
                <a:solidFill>
                  <a:prstClr val="white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en-US" sz="6600" b="1" dirty="0">
              <a:ln w="11430"/>
              <a:solidFill>
                <a:prstClr val="white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6" name="Picture 2" descr="http://www.camoni.co.il/cms_files/headers/header_2103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548680"/>
            <a:ext cx="2857500" cy="16764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9135843"/>
      </p:ext>
    </p:extLst>
  </p:cSld>
  <p:clrMapOvr>
    <a:masterClrMapping/>
  </p:clrMapOvr>
</p:sld>
</file>

<file path=ppt/theme/theme1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0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Yuli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38947</TotalTime>
  <Words>529</Words>
  <Application>Microsoft Office PowerPoint</Application>
  <PresentationFormat>‫הצגה על המסך (4:3)</PresentationFormat>
  <Paragraphs>87</Paragraphs>
  <Slides>9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9</vt:i4>
      </vt:variant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9</vt:i4>
      </vt:variant>
    </vt:vector>
  </HeadingPairs>
  <TitlesOfParts>
    <vt:vector size="20" baseType="lpstr">
      <vt:lpstr>Arial</vt:lpstr>
      <vt:lpstr>Bradley Hand ITC</vt:lpstr>
      <vt:lpstr>Calibri</vt:lpstr>
      <vt:lpstr>Cambria</vt:lpstr>
      <vt:lpstr>David</vt:lpstr>
      <vt:lpstr>Guttman Yad-Brush</vt:lpstr>
      <vt:lpstr>inherit</vt:lpstr>
      <vt:lpstr>Times New Roman</vt:lpstr>
      <vt:lpstr>Wingdings</vt:lpstr>
      <vt:lpstr>1_ערכת נושא Office</vt:lpstr>
      <vt:lpstr>10_Custom Design</vt:lpstr>
      <vt:lpstr>מצגת של PowerPoint‏</vt:lpstr>
      <vt:lpstr>פילוסופיית אבטחה </vt:lpstr>
      <vt:lpstr>בטיחות מבנים וציוד</vt:lpstr>
      <vt:lpstr>אבטחה רגילה </vt:lpstr>
      <vt:lpstr>חפץ חשוד</vt:lpstr>
      <vt:lpstr> חבילה חשודה</vt:lpstr>
      <vt:lpstr>Public Order</vt:lpstr>
      <vt:lpstr>איך להתנהג בזמן שריפה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shaybl</dc:creator>
  <cp:lastModifiedBy>טליה קרן יצחק</cp:lastModifiedBy>
  <cp:revision>620</cp:revision>
  <cp:lastPrinted>2023-07-18T09:46:05Z</cp:lastPrinted>
  <dcterms:created xsi:type="dcterms:W3CDTF">2011-01-06T14:01:01Z</dcterms:created>
  <dcterms:modified xsi:type="dcterms:W3CDTF">2023-07-18T10:32:51Z</dcterms:modified>
</cp:coreProperties>
</file>